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22"/>
  </p:notesMasterIdLst>
  <p:sldIdLst>
    <p:sldId id="257" r:id="rId3"/>
    <p:sldId id="258" r:id="rId4"/>
    <p:sldId id="274" r:id="rId5"/>
    <p:sldId id="275" r:id="rId6"/>
    <p:sldId id="278" r:id="rId7"/>
    <p:sldId id="260" r:id="rId8"/>
    <p:sldId id="261" r:id="rId9"/>
    <p:sldId id="276" r:id="rId10"/>
    <p:sldId id="271" r:id="rId11"/>
    <p:sldId id="262" r:id="rId12"/>
    <p:sldId id="264" r:id="rId13"/>
    <p:sldId id="265" r:id="rId14"/>
    <p:sldId id="267" r:id="rId15"/>
    <p:sldId id="268" r:id="rId16"/>
    <p:sldId id="269" r:id="rId17"/>
    <p:sldId id="270" r:id="rId18"/>
    <p:sldId id="272" r:id="rId19"/>
    <p:sldId id="277" r:id="rId20"/>
    <p:sldId id="259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8AD"/>
    <a:srgbClr val="FF86B5"/>
    <a:srgbClr val="43434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54" autoAdjust="0"/>
    <p:restoredTop sz="94631"/>
  </p:normalViewPr>
  <p:slideViewPr>
    <p:cSldViewPr snapToGrid="0">
      <p:cViewPr varScale="1">
        <p:scale>
          <a:sx n="80" d="100"/>
          <a:sy n="80" d="100"/>
        </p:scale>
        <p:origin x="20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C603F-7B23-2747-8DCC-F8F3267649A5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5E034-E1F6-2C4D-A0AA-BBE9DC012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67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10 minutes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E034-E1F6-2C4D-A0AA-BBE9DC0122A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148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min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E034-E1F6-2C4D-A0AA-BBE9DC0122A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7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min </a:t>
            </a:r>
            <a:r>
              <a:rPr lang="fr-FR" dirty="0">
                <a:sym typeface="Wingdings" pitchFamily="2" charset="2"/>
              </a:rPr>
              <a:t> 12h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E034-E1F6-2C4D-A0AA-BBE9DC0122A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580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min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E034-E1F6-2C4D-A0AA-BBE9DC0122A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74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min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E034-E1F6-2C4D-A0AA-BBE9DC0122A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208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min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E034-E1F6-2C4D-A0AA-BBE9DC0122A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341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min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E034-E1F6-2C4D-A0AA-BBE9DC0122A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89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 min 30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E034-E1F6-2C4D-A0AA-BBE9DC0122A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59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minutes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E034-E1F6-2C4D-A0AA-BBE9DC0122A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79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min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E034-E1F6-2C4D-A0AA-BBE9DC0122A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217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min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E034-E1F6-2C4D-A0AA-BBE9DC0122A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87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min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E034-E1F6-2C4D-A0AA-BBE9DC0122A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105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min </a:t>
            </a:r>
            <a:r>
              <a:rPr lang="fr-FR" dirty="0">
                <a:sym typeface="Wingdings" pitchFamily="2" charset="2"/>
              </a:rPr>
              <a:t> </a:t>
            </a:r>
            <a:r>
              <a:rPr lang="fr-FR" dirty="0"/>
              <a:t>11h30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E034-E1F6-2C4D-A0AA-BBE9DC0122A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991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10 min </a:t>
            </a:r>
            <a:r>
              <a:rPr lang="fr-FR" dirty="0">
                <a:sym typeface="Wingdings" pitchFamily="2" charset="2"/>
              </a:rPr>
              <a:t> 11h40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E034-E1F6-2C4D-A0AA-BBE9DC0122A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629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min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E034-E1F6-2C4D-A0AA-BBE9DC0122A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711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min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E034-E1F6-2C4D-A0AA-BBE9DC0122A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16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cercle, Monde&#10;&#10;Le contenu généré par l’IA peut être incorrect.">
            <a:extLst>
              <a:ext uri="{FF2B5EF4-FFF2-40B4-BE49-F238E27FC236}">
                <a16:creationId xmlns:a16="http://schemas.microsoft.com/office/drawing/2014/main" id="{1B8EBF27-44BF-CFC8-2935-32CE0ED3AA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57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49D537-A356-5977-7F47-7C7EDFFA92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29864" y="1420757"/>
            <a:ext cx="5083833" cy="1410929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3200" b="1">
                <a:solidFill>
                  <a:srgbClr val="2F48AD"/>
                </a:solidFill>
                <a:latin typeface="Nunito Sans" pitchFamily="2" charset="0"/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27FE56-6927-C2D6-9159-0CB9FF47D4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05245" y="2971290"/>
            <a:ext cx="5808453" cy="141092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2F48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C13B5D2-1D9E-BC1B-A519-921FBB30DF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7225" y="4537075"/>
            <a:ext cx="4106863" cy="18129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Prénom NOM, Structure</a:t>
            </a:r>
          </a:p>
        </p:txBody>
      </p:sp>
    </p:spTree>
    <p:extLst>
      <p:ext uri="{BB962C8B-B14F-4D97-AF65-F5344CB8AC3E}">
        <p14:creationId xmlns:p14="http://schemas.microsoft.com/office/powerpoint/2010/main" val="194713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42430-DA70-D8B3-388C-F7F7C390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621F250-B165-0BBE-C001-4F40CA602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408310-B845-4B9B-DD1B-AF90F28A3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11A929-AE93-F212-75D7-960334E7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1C05-A249-4549-B178-F2CFB320EA7B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8EBD82-3D89-E8C5-FA84-722C2185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943E39-6323-ECE0-1BAC-BD8ADFBE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4F8-AC04-4491-ADCD-488E949C9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25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A49EA8-25AE-2D57-4BEE-83BD9304A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8AC252-42E1-E13F-B561-F1AF336B5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F617CD-97FB-A9C4-A52C-D7E8AFD9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1C05-A249-4549-B178-F2CFB320EA7B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FF6F58-95FD-0C05-5BDB-BA6831E5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CBF103-763C-BF5F-F927-53AF00BEB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4F8-AC04-4491-ADCD-488E949C9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476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7B2A15C-2A41-BAEF-82A9-9F27ED95F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5EA1E1-3002-5F77-1440-912576FCE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168C17-CC4F-B912-252D-3D63D2FA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1C05-A249-4549-B178-F2CFB320EA7B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562E06-8523-0C4F-0E2C-F9100497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65E7D6-FE2C-160D-8B22-02BBBEB95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4F8-AC04-4491-ADCD-488E949C9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5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texte,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62ED0A39-A3D0-EF3E-8DC9-98170866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57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E95F819-D30E-AFA7-CBA8-D293B15C1E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2F48AD"/>
                </a:solidFill>
              </a:defRPr>
            </a:lvl1pPr>
          </a:lstStyle>
          <a:p>
            <a:r>
              <a:rPr lang="fr-FR" dirty="0"/>
              <a:t>Titre de votre contenu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A124CD-98B2-B584-D793-489C30BFA73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902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Nunito Sans" pitchFamily="2" charset="0"/>
              </a:defRPr>
            </a:lvl1pPr>
          </a:lstStyle>
          <a:p>
            <a:pPr lvl="0"/>
            <a:r>
              <a:rPr lang="fr-FR" dirty="0"/>
              <a:t>Votre texte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F89750A-02A0-0B72-1D64-B0964DA65B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3873" y="6182605"/>
            <a:ext cx="5150539" cy="554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Titre de votre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31587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rte de visi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BCA95720-E0B2-9B96-2755-8A39531796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2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1C03CA-380F-FCDD-1293-2B762D592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279D8A-12EB-D0E0-5AE2-21EF49EB8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386876-623D-D29A-5F08-9D56C4FD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1C05-A249-4549-B178-F2CFB320EA7B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FCBF50-76A9-AF0D-5F6F-12C11AD6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36163F-9E72-06BA-A45A-39FBF2619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4F8-AC04-4491-ADCD-488E949C9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6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3BFBB0-FB0B-44F5-A122-53AEED7E5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36D246-2779-C5AE-C7A9-1470A665B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09E3D0-9845-22FA-1D38-DC540745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483D36-4371-29D1-1BDB-58E9F577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1C05-A249-4549-B178-F2CFB320EA7B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C3B1C3-D00B-9904-3139-3B4241FFE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9CA268-AA5B-3BA3-C255-786CEE16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4F8-AC04-4491-ADCD-488E949C9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19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0140A-2DD1-8832-F4EF-97BD5FCC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2C6016-AB79-0226-DB40-DDF2F83E2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E89764-B321-24F7-0C2F-AE194AB6F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DFADBB-2B2B-79FB-EAFF-60EB1B937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C2E8A97-2C7E-045F-8AF9-099445C4F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FDA920C-111C-8BB0-2D8E-86E60F6D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1C05-A249-4549-B178-F2CFB320EA7B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6040699-8EE5-C2D8-0335-94264714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66EC36-A3A8-10A4-D8B7-FD873E88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4F8-AC04-4491-ADCD-488E949C9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3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2BD61-DCAF-9EFA-994E-361F32B6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2EC669-4E83-C745-EE9E-B2B91B77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1C05-A249-4549-B178-F2CFB320EA7B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37E022-8CFD-63AE-C075-4830A472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C26557-7D27-0D05-6999-D4E9C661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4F8-AC04-4491-ADCD-488E949C9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16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A388C4-C8EF-85F2-C8DF-64D56D9C1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1C05-A249-4549-B178-F2CFB320EA7B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62F91E-07E1-500C-6F1D-519CADE1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969F50-724B-DCD0-5706-6C221156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4F8-AC04-4491-ADCD-488E949C9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70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142942-FAD7-D0E2-E88C-97DBE9A79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D2907C-2670-CCAF-729B-523C85B7A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907793-495C-EE98-E9FE-F088A4EB1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B04E0D-9211-01A1-125F-27FBA4C88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1C05-A249-4549-B178-F2CFB320EA7B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0C735A-0AD6-5304-92D1-2758E9D8F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58AEFC-1E7D-EFB1-E19E-3199752F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4F8-AC04-4491-ADCD-488E949C9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95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80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E3B043-DC78-95CD-8600-A6C595EA4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3294EC-322F-C965-66D4-5B12F889C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A4A258-10D3-DA39-88A7-D69808522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1A1C05-A249-4549-B178-F2CFB320EA7B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B3A8A4-E336-7806-81FF-FD5B31FD0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8749A8-4B34-9B0C-A074-9F8F53B1A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144F8-AC04-4491-ADCD-488E949C9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61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microsoft.com/office/2007/relationships/hdphoto" Target="../media/hdphoto25.wdp"/><Relationship Id="rId3" Type="http://schemas.microsoft.com/office/2007/relationships/hdphoto" Target="../media/hdphoto11.wdp"/><Relationship Id="rId7" Type="http://schemas.microsoft.com/office/2007/relationships/hdphoto" Target="../media/hdphoto15.wdp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11" Type="http://schemas.microsoft.com/office/2007/relationships/hdphoto" Target="../media/hdphoto19.wdp"/><Relationship Id="rId5" Type="http://schemas.microsoft.com/office/2007/relationships/hdphoto" Target="../media/hdphoto13.wdp"/><Relationship Id="rId10" Type="http://schemas.microsoft.com/office/2007/relationships/hdphoto" Target="../media/hdphoto18.wdp"/><Relationship Id="rId4" Type="http://schemas.microsoft.com/office/2007/relationships/hdphoto" Target="../media/hdphoto12.wdp"/><Relationship Id="rId9" Type="http://schemas.microsoft.com/office/2007/relationships/hdphoto" Target="../media/hdphoto17.wdp"/><Relationship Id="rId14" Type="http://schemas.microsoft.com/office/2007/relationships/hdphoto" Target="../media/hdphoto20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20.wdp"/><Relationship Id="rId3" Type="http://schemas.openxmlformats.org/officeDocument/2006/relationships/image" Target="../media/image4.png"/><Relationship Id="rId7" Type="http://schemas.microsoft.com/office/2007/relationships/hdphoto" Target="../media/hdphoto14.wdp"/><Relationship Id="rId12" Type="http://schemas.microsoft.com/office/2007/relationships/hdphoto" Target="../media/hdphoto19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microsoft.com/office/2007/relationships/hdphoto" Target="../media/hdphoto18.wdp"/><Relationship Id="rId5" Type="http://schemas.microsoft.com/office/2007/relationships/hdphoto" Target="../media/hdphoto12.wdp"/><Relationship Id="rId15" Type="http://schemas.microsoft.com/office/2007/relationships/hdphoto" Target="../media/hdphoto26.wdp"/><Relationship Id="rId10" Type="http://schemas.microsoft.com/office/2007/relationships/hdphoto" Target="../media/hdphoto17.wdp"/><Relationship Id="rId4" Type="http://schemas.microsoft.com/office/2007/relationships/hdphoto" Target="../media/hdphoto11.wdp"/><Relationship Id="rId9" Type="http://schemas.microsoft.com/office/2007/relationships/hdphoto" Target="../media/hdphoto16.wdp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20.wdp"/><Relationship Id="rId3" Type="http://schemas.openxmlformats.org/officeDocument/2006/relationships/image" Target="../media/image4.png"/><Relationship Id="rId7" Type="http://schemas.microsoft.com/office/2007/relationships/hdphoto" Target="../media/hdphoto14.wdp"/><Relationship Id="rId12" Type="http://schemas.microsoft.com/office/2007/relationships/hdphoto" Target="../media/hdphoto19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microsoft.com/office/2007/relationships/hdphoto" Target="../media/hdphoto18.wdp"/><Relationship Id="rId5" Type="http://schemas.microsoft.com/office/2007/relationships/hdphoto" Target="../media/hdphoto12.wdp"/><Relationship Id="rId15" Type="http://schemas.microsoft.com/office/2007/relationships/hdphoto" Target="../media/hdphoto27.wdp"/><Relationship Id="rId10" Type="http://schemas.microsoft.com/office/2007/relationships/hdphoto" Target="../media/hdphoto17.wdp"/><Relationship Id="rId4" Type="http://schemas.microsoft.com/office/2007/relationships/hdphoto" Target="../media/hdphoto11.wdp"/><Relationship Id="rId9" Type="http://schemas.microsoft.com/office/2007/relationships/hdphoto" Target="../media/hdphoto16.wdp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20.wdp"/><Relationship Id="rId3" Type="http://schemas.openxmlformats.org/officeDocument/2006/relationships/image" Target="../media/image4.png"/><Relationship Id="rId7" Type="http://schemas.microsoft.com/office/2007/relationships/hdphoto" Target="../media/hdphoto14.wdp"/><Relationship Id="rId12" Type="http://schemas.microsoft.com/office/2007/relationships/hdphoto" Target="../media/hdphoto19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microsoft.com/office/2007/relationships/hdphoto" Target="../media/hdphoto18.wdp"/><Relationship Id="rId5" Type="http://schemas.microsoft.com/office/2007/relationships/hdphoto" Target="../media/hdphoto12.wdp"/><Relationship Id="rId15" Type="http://schemas.microsoft.com/office/2007/relationships/hdphoto" Target="../media/hdphoto28.wdp"/><Relationship Id="rId10" Type="http://schemas.microsoft.com/office/2007/relationships/hdphoto" Target="../media/hdphoto17.wdp"/><Relationship Id="rId4" Type="http://schemas.microsoft.com/office/2007/relationships/hdphoto" Target="../media/hdphoto11.wdp"/><Relationship Id="rId9" Type="http://schemas.microsoft.com/office/2007/relationships/hdphoto" Target="../media/hdphoto16.wdp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20.wdp"/><Relationship Id="rId3" Type="http://schemas.openxmlformats.org/officeDocument/2006/relationships/image" Target="../media/image4.png"/><Relationship Id="rId7" Type="http://schemas.microsoft.com/office/2007/relationships/hdphoto" Target="../media/hdphoto14.wdp"/><Relationship Id="rId12" Type="http://schemas.microsoft.com/office/2007/relationships/hdphoto" Target="../media/hdphoto19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microsoft.com/office/2007/relationships/hdphoto" Target="../media/hdphoto18.wdp"/><Relationship Id="rId5" Type="http://schemas.microsoft.com/office/2007/relationships/hdphoto" Target="../media/hdphoto12.wdp"/><Relationship Id="rId10" Type="http://schemas.microsoft.com/office/2007/relationships/hdphoto" Target="../media/hdphoto17.wdp"/><Relationship Id="rId4" Type="http://schemas.microsoft.com/office/2007/relationships/hdphoto" Target="../media/hdphoto11.wdp"/><Relationship Id="rId9" Type="http://schemas.microsoft.com/office/2007/relationships/hdphoto" Target="../media/hdphoto16.wdp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20.wdp"/><Relationship Id="rId3" Type="http://schemas.openxmlformats.org/officeDocument/2006/relationships/image" Target="../media/image4.png"/><Relationship Id="rId7" Type="http://schemas.microsoft.com/office/2007/relationships/hdphoto" Target="../media/hdphoto14.wdp"/><Relationship Id="rId12" Type="http://schemas.microsoft.com/office/2007/relationships/hdphoto" Target="../media/hdphoto19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microsoft.com/office/2007/relationships/hdphoto" Target="../media/hdphoto18.wdp"/><Relationship Id="rId5" Type="http://schemas.microsoft.com/office/2007/relationships/hdphoto" Target="../media/hdphoto12.wdp"/><Relationship Id="rId15" Type="http://schemas.microsoft.com/office/2007/relationships/hdphoto" Target="../media/hdphoto29.wdp"/><Relationship Id="rId10" Type="http://schemas.microsoft.com/office/2007/relationships/hdphoto" Target="../media/hdphoto17.wdp"/><Relationship Id="rId4" Type="http://schemas.microsoft.com/office/2007/relationships/hdphoto" Target="../media/hdphoto11.wdp"/><Relationship Id="rId9" Type="http://schemas.microsoft.com/office/2007/relationships/hdphoto" Target="../media/hdphoto16.wdp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20.wdp"/><Relationship Id="rId3" Type="http://schemas.openxmlformats.org/officeDocument/2006/relationships/image" Target="../media/image4.png"/><Relationship Id="rId7" Type="http://schemas.microsoft.com/office/2007/relationships/hdphoto" Target="../media/hdphoto14.wdp"/><Relationship Id="rId12" Type="http://schemas.microsoft.com/office/2007/relationships/hdphoto" Target="../media/hdphoto19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microsoft.com/office/2007/relationships/hdphoto" Target="../media/hdphoto18.wdp"/><Relationship Id="rId5" Type="http://schemas.microsoft.com/office/2007/relationships/hdphoto" Target="../media/hdphoto12.wdp"/><Relationship Id="rId15" Type="http://schemas.microsoft.com/office/2007/relationships/hdphoto" Target="../media/hdphoto30.wdp"/><Relationship Id="rId10" Type="http://schemas.microsoft.com/office/2007/relationships/hdphoto" Target="../media/hdphoto17.wdp"/><Relationship Id="rId4" Type="http://schemas.microsoft.com/office/2007/relationships/hdphoto" Target="../media/hdphoto11.wdp"/><Relationship Id="rId9" Type="http://schemas.microsoft.com/office/2007/relationships/hdphoto" Target="../media/hdphoto16.wdp"/><Relationship Id="rId1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20.wdp"/><Relationship Id="rId3" Type="http://schemas.openxmlformats.org/officeDocument/2006/relationships/image" Target="../media/image4.png"/><Relationship Id="rId7" Type="http://schemas.microsoft.com/office/2007/relationships/hdphoto" Target="../media/hdphoto14.wdp"/><Relationship Id="rId12" Type="http://schemas.microsoft.com/office/2007/relationships/hdphoto" Target="../media/hdphoto19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microsoft.com/office/2007/relationships/hdphoto" Target="../media/hdphoto18.wdp"/><Relationship Id="rId5" Type="http://schemas.microsoft.com/office/2007/relationships/hdphoto" Target="../media/hdphoto12.wdp"/><Relationship Id="rId10" Type="http://schemas.microsoft.com/office/2007/relationships/hdphoto" Target="../media/hdphoto17.wdp"/><Relationship Id="rId4" Type="http://schemas.microsoft.com/office/2007/relationships/hdphoto" Target="../media/hdphoto11.wdp"/><Relationship Id="rId9" Type="http://schemas.microsoft.com/office/2007/relationships/hdphoto" Target="../media/hdphoto16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20.wdp"/><Relationship Id="rId3" Type="http://schemas.openxmlformats.org/officeDocument/2006/relationships/image" Target="../media/image4.png"/><Relationship Id="rId7" Type="http://schemas.microsoft.com/office/2007/relationships/hdphoto" Target="../media/hdphoto14.wdp"/><Relationship Id="rId12" Type="http://schemas.microsoft.com/office/2007/relationships/hdphoto" Target="../media/hdphoto19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microsoft.com/office/2007/relationships/hdphoto" Target="../media/hdphoto18.wdp"/><Relationship Id="rId5" Type="http://schemas.microsoft.com/office/2007/relationships/hdphoto" Target="../media/hdphoto12.wdp"/><Relationship Id="rId10" Type="http://schemas.microsoft.com/office/2007/relationships/hdphoto" Target="../media/hdphoto17.wdp"/><Relationship Id="rId4" Type="http://schemas.microsoft.com/office/2007/relationships/hdphoto" Target="../media/hdphoto11.wdp"/><Relationship Id="rId9" Type="http://schemas.microsoft.com/office/2007/relationships/hdphoto" Target="../media/hdphoto16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12" Type="http://schemas.microsoft.com/office/2007/relationships/hdphoto" Target="../media/hdphoto9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microsoft.com/office/2007/relationships/hdphoto" Target="../media/hdphoto6.wdp"/><Relationship Id="rId14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12" Type="http://schemas.microsoft.com/office/2007/relationships/hdphoto" Target="../media/hdphoto9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12" Type="http://schemas.microsoft.com/office/2007/relationships/hdphoto" Target="../media/hdphoto9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12" Type="http://schemas.microsoft.com/office/2007/relationships/hdphoto" Target="../media/hdphoto9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20.wdp"/><Relationship Id="rId3" Type="http://schemas.openxmlformats.org/officeDocument/2006/relationships/image" Target="../media/image4.png"/><Relationship Id="rId7" Type="http://schemas.microsoft.com/office/2007/relationships/hdphoto" Target="../media/hdphoto14.wdp"/><Relationship Id="rId12" Type="http://schemas.microsoft.com/office/2007/relationships/hdphoto" Target="../media/hdphoto19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microsoft.com/office/2007/relationships/hdphoto" Target="../media/hdphoto18.wdp"/><Relationship Id="rId5" Type="http://schemas.microsoft.com/office/2007/relationships/hdphoto" Target="../media/hdphoto12.wdp"/><Relationship Id="rId15" Type="http://schemas.microsoft.com/office/2007/relationships/hdphoto" Target="../media/hdphoto21.wdp"/><Relationship Id="rId10" Type="http://schemas.microsoft.com/office/2007/relationships/hdphoto" Target="../media/hdphoto17.wdp"/><Relationship Id="rId4" Type="http://schemas.microsoft.com/office/2007/relationships/hdphoto" Target="../media/hdphoto11.wdp"/><Relationship Id="rId9" Type="http://schemas.microsoft.com/office/2007/relationships/hdphoto" Target="../media/hdphoto16.wdp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20.wdp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microsoft.com/office/2007/relationships/hdphoto" Target="../media/hdphoto14.wdp"/><Relationship Id="rId12" Type="http://schemas.microsoft.com/office/2007/relationships/hdphoto" Target="../media/hdphoto19.wdp"/><Relationship Id="rId17" Type="http://schemas.microsoft.com/office/2007/relationships/hdphoto" Target="../media/hdphoto23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microsoft.com/office/2007/relationships/hdphoto" Target="../media/hdphoto18.wdp"/><Relationship Id="rId5" Type="http://schemas.microsoft.com/office/2007/relationships/hdphoto" Target="../media/hdphoto12.wdp"/><Relationship Id="rId15" Type="http://schemas.microsoft.com/office/2007/relationships/hdphoto" Target="../media/hdphoto22.wdp"/><Relationship Id="rId10" Type="http://schemas.microsoft.com/office/2007/relationships/hdphoto" Target="../media/hdphoto17.wdp"/><Relationship Id="rId19" Type="http://schemas.microsoft.com/office/2007/relationships/hdphoto" Target="../media/hdphoto24.wdp"/><Relationship Id="rId4" Type="http://schemas.microsoft.com/office/2007/relationships/hdphoto" Target="../media/hdphoto11.wdp"/><Relationship Id="rId9" Type="http://schemas.microsoft.com/office/2007/relationships/hdphoto" Target="../media/hdphoto16.wdp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12" Type="http://schemas.microsoft.com/office/2007/relationships/hdphoto" Target="../media/hdphoto9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20.wdp"/><Relationship Id="rId3" Type="http://schemas.openxmlformats.org/officeDocument/2006/relationships/image" Target="../media/image4.png"/><Relationship Id="rId7" Type="http://schemas.microsoft.com/office/2007/relationships/hdphoto" Target="../media/hdphoto14.wdp"/><Relationship Id="rId12" Type="http://schemas.microsoft.com/office/2007/relationships/hdphoto" Target="../media/hdphoto19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microsoft.com/office/2007/relationships/hdphoto" Target="../media/hdphoto18.wdp"/><Relationship Id="rId5" Type="http://schemas.microsoft.com/office/2007/relationships/hdphoto" Target="../media/hdphoto12.wdp"/><Relationship Id="rId10" Type="http://schemas.microsoft.com/office/2007/relationships/hdphoto" Target="../media/hdphoto17.wdp"/><Relationship Id="rId4" Type="http://schemas.microsoft.com/office/2007/relationships/hdphoto" Target="../media/hdphoto11.wdp"/><Relationship Id="rId9" Type="http://schemas.microsoft.com/office/2007/relationships/hdphoto" Target="../media/hdphoto16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E602B-0D83-8EB3-4DE9-1E2F98186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5986" y="1779701"/>
            <a:ext cx="7282646" cy="268613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sz="4800" dirty="0">
                <a:latin typeface="Phosphate Inline" panose="02000506050000020004" pitchFamily="2" charset="77"/>
                <a:cs typeface="Phosphate Inline" panose="02000506050000020004" pitchFamily="2" charset="77"/>
              </a:rPr>
              <a:t>Le conflit : Problème ou solution ? </a:t>
            </a:r>
            <a:r>
              <a:rPr lang="fr-FR" sz="4800" dirty="0">
                <a:solidFill>
                  <a:srgbClr val="FF86B5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Vers des relations plus agiles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04A8CA-9632-1959-082A-ECDE90875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8424" y="5539611"/>
            <a:ext cx="4724305" cy="497633"/>
          </a:xfrm>
        </p:spPr>
        <p:txBody>
          <a:bodyPr/>
          <a:lstStyle/>
          <a:p>
            <a:r>
              <a:rPr lang="fr-FR" b="1" dirty="0">
                <a:solidFill>
                  <a:srgbClr val="2F48AD"/>
                </a:solidFill>
              </a:rPr>
              <a:t>Présenté par Ophélie SABBAHI</a:t>
            </a:r>
          </a:p>
        </p:txBody>
      </p:sp>
    </p:spTree>
    <p:extLst>
      <p:ext uri="{BB962C8B-B14F-4D97-AF65-F5344CB8AC3E}">
        <p14:creationId xmlns:p14="http://schemas.microsoft.com/office/powerpoint/2010/main" val="168612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F072E-BB73-A6FD-2543-6D386ACE2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631603DF-D55A-971B-3E82-CFD23BDEA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601" cy="1439056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661BC4-0CCD-62BF-587A-71908C9ABA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400" dirty="0"/>
              <a:t>Le conflit : Problème ou solution ? Vers des relations plus agiles</a:t>
            </a:r>
            <a:endParaRPr lang="fr-FR" dirty="0"/>
          </a:p>
        </p:txBody>
      </p:sp>
      <p:pic>
        <p:nvPicPr>
          <p:cNvPr id="9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4FEDD72F-49E0-7FB8-D3B8-12759384A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9" y="0"/>
            <a:ext cx="673601" cy="1439056"/>
          </a:xfrm>
          <a:prstGeom prst="rect">
            <a:avLst/>
          </a:prstGeom>
        </p:spPr>
      </p:pic>
      <p:pic>
        <p:nvPicPr>
          <p:cNvPr id="10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9F1DE7E3-679A-D3B1-9C7C-A2516146A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277"/>
            <a:ext cx="673601" cy="1439056"/>
          </a:xfrm>
          <a:prstGeom prst="rect">
            <a:avLst/>
          </a:prstGeom>
        </p:spPr>
      </p:pic>
      <p:pic>
        <p:nvPicPr>
          <p:cNvPr id="11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42DDC82F-D13B-ACB6-1158-EB64E6DD7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554"/>
            <a:ext cx="673601" cy="1439056"/>
          </a:xfrm>
          <a:prstGeom prst="rect">
            <a:avLst/>
          </a:prstGeom>
        </p:spPr>
      </p:pic>
      <p:pic>
        <p:nvPicPr>
          <p:cNvPr id="12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9B223EA8-30B1-5361-B227-F8A4017FD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810831"/>
            <a:ext cx="673601" cy="1439056"/>
          </a:xfrm>
          <a:prstGeom prst="rect">
            <a:avLst/>
          </a:prstGeom>
        </p:spPr>
      </p:pic>
      <p:pic>
        <p:nvPicPr>
          <p:cNvPr id="13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04ED3FDE-404B-378E-C835-C8DABDF3C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64"/>
          <a:stretch/>
        </p:blipFill>
        <p:spPr>
          <a:xfrm>
            <a:off x="-3" y="5081108"/>
            <a:ext cx="673601" cy="940216"/>
          </a:xfrm>
          <a:prstGeom prst="rect">
            <a:avLst/>
          </a:prstGeom>
        </p:spPr>
      </p:pic>
      <p:pic>
        <p:nvPicPr>
          <p:cNvPr id="14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60E8EC6B-CC07-FAF1-7CEA-36698A1C0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8" y="1270277"/>
            <a:ext cx="673601" cy="1439056"/>
          </a:xfrm>
          <a:prstGeom prst="rect">
            <a:avLst/>
          </a:prstGeom>
        </p:spPr>
      </p:pic>
      <p:pic>
        <p:nvPicPr>
          <p:cNvPr id="15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8E26E396-C5EF-06C3-FD65-1264E4E52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6" y="2540554"/>
            <a:ext cx="673601" cy="1439056"/>
          </a:xfrm>
          <a:prstGeom prst="rect">
            <a:avLst/>
          </a:prstGeom>
        </p:spPr>
      </p:pic>
      <p:pic>
        <p:nvPicPr>
          <p:cNvPr id="16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468514B5-EDFE-D0EC-8C72-BAF528A51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3" y="3810831"/>
            <a:ext cx="673601" cy="1439056"/>
          </a:xfrm>
          <a:prstGeom prst="rect">
            <a:avLst/>
          </a:prstGeom>
        </p:spPr>
      </p:pic>
      <p:pic>
        <p:nvPicPr>
          <p:cNvPr id="5" name="Image 4" descr="Une image contenant croquis, dessin, Dessin au trait, Dessin d’enfant&#10;&#10;Le contenu généré par l’IA peut être incorrect.">
            <a:extLst>
              <a:ext uri="{FF2B5EF4-FFF2-40B4-BE49-F238E27FC236}">
                <a16:creationId xmlns:a16="http://schemas.microsoft.com/office/drawing/2014/main" id="{4287C07B-EEAD-2273-5616-BDBB9813B4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984" b="99678" l="3060" r="99444">
                        <a14:foregroundMark x1="13421" y1="9486" x2="4381" y2="40836"/>
                        <a14:foregroundMark x1="4381" y1="40836" x2="2921" y2="56592"/>
                        <a14:foregroundMark x1="2921" y1="56592" x2="4242" y2="72990"/>
                        <a14:foregroundMark x1="4242" y1="72990" x2="9388" y2="87942"/>
                        <a14:foregroundMark x1="9388" y1="87942" x2="25591" y2="93248"/>
                        <a14:foregroundMark x1="25591" y1="93248" x2="80807" y2="87299"/>
                        <a14:foregroundMark x1="80807" y1="87299" x2="96106" y2="91318"/>
                        <a14:foregroundMark x1="96106" y1="91318" x2="99166" y2="48392"/>
                        <a14:foregroundMark x1="99166" y1="48392" x2="97914" y2="26206"/>
                        <a14:foregroundMark x1="97914" y1="26206" x2="94784" y2="13023"/>
                        <a14:foregroundMark x1="94784" y1="13023" x2="57997" y2="643"/>
                        <a14:foregroundMark x1="57997" y1="643" x2="8554" y2="81833"/>
                        <a14:foregroundMark x1="8554" y1="81833" x2="13769" y2="74116"/>
                        <a14:foregroundMark x1="13769" y1="74116" x2="16273" y2="65434"/>
                        <a14:foregroundMark x1="4520" y1="81029" x2="3129" y2="96463"/>
                        <a14:foregroundMark x1="3129" y1="96463" x2="11405" y2="93891"/>
                        <a14:foregroundMark x1="88108" y1="9164" x2="97636" y2="10772"/>
                        <a14:foregroundMark x1="97636" y1="10772" x2="99513" y2="87138"/>
                        <a14:foregroundMark x1="99513" y1="87138" x2="97288" y2="99839"/>
                        <a14:foregroundMark x1="9944" y1="21383" x2="18359" y2="3055"/>
                        <a14:foregroundMark x1="18359" y1="3055" x2="32962" y2="482"/>
                        <a14:foregroundMark x1="32962" y1="482" x2="51808" y2="643"/>
                        <a14:foregroundMark x1="51808" y1="643" x2="57650" y2="4984"/>
                        <a14:foregroundMark x1="57650" y1="4984" x2="57650" y2="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44"/>
          <a:stretch/>
        </p:blipFill>
        <p:spPr>
          <a:xfrm>
            <a:off x="2968402" y="3580014"/>
            <a:ext cx="5981480" cy="2441219"/>
          </a:xfrm>
          <a:prstGeom prst="rect">
            <a:avLst/>
          </a:prstGeom>
        </p:spPr>
      </p:pic>
      <p:pic>
        <p:nvPicPr>
          <p:cNvPr id="17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68EE3FD7-594A-146D-3B49-4515EE31E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4664" b="34664"/>
          <a:stretch/>
        </p:blipFill>
        <p:spPr>
          <a:xfrm>
            <a:off x="11518390" y="4582268"/>
            <a:ext cx="673601" cy="1439056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EF0B022C-E79B-45A9-3F91-9B065BDDDD75}"/>
              </a:ext>
            </a:extLst>
          </p:cNvPr>
          <p:cNvSpPr txBox="1">
            <a:spLocks/>
          </p:cNvSpPr>
          <p:nvPr/>
        </p:nvSpPr>
        <p:spPr>
          <a:xfrm>
            <a:off x="1459903" y="1129767"/>
            <a:ext cx="9272190" cy="6185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F48A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b="1" dirty="0">
                <a:latin typeface="PHOSPHATE INLINE" panose="02000506050000020004" pitchFamily="2" charset="77"/>
                <a:cs typeface="PHOSPHATE INLINE" panose="02000506050000020004" pitchFamily="2" charset="77"/>
              </a:rPr>
              <a:t>6 questions pour changer de regard sur le conflit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F4F775-AFD2-810F-361B-99C04648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721" y="2847857"/>
            <a:ext cx="9420554" cy="824449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fr-FR" sz="3200" b="0" i="1" dirty="0">
                <a:solidFill>
                  <a:srgbClr val="FF86B5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On vote, on débat, on déconstruit ensemble.</a:t>
            </a:r>
            <a:br>
              <a:rPr lang="fr-FR" sz="3200" b="0" dirty="0">
                <a:latin typeface="Phosphate Inline" panose="02000506050000020004" pitchFamily="2" charset="77"/>
                <a:cs typeface="Phosphate Inline" panose="02000506050000020004" pitchFamily="2" charset="77"/>
              </a:rPr>
            </a:br>
            <a:endParaRPr lang="fr-FR" sz="3200" b="0" dirty="0">
              <a:solidFill>
                <a:srgbClr val="FF86B5"/>
              </a:solidFill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4691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D9A9A-912C-2B8F-F9B6-C42709570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D64C74D3-8E7F-E7FF-E752-C4CA757B7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601" cy="1439056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B48AD9-CEF4-0F1D-DBF6-1849DD0DC3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400" dirty="0"/>
              <a:t>Le conflit : Problème ou solution ? Vers des relations plus agiles</a:t>
            </a:r>
            <a:endParaRPr lang="fr-FR" dirty="0"/>
          </a:p>
        </p:txBody>
      </p:sp>
      <p:pic>
        <p:nvPicPr>
          <p:cNvPr id="9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4A0B1819-2B02-E6D1-9098-022BEF1CA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9" y="0"/>
            <a:ext cx="673601" cy="1439056"/>
          </a:xfrm>
          <a:prstGeom prst="rect">
            <a:avLst/>
          </a:prstGeom>
        </p:spPr>
      </p:pic>
      <p:pic>
        <p:nvPicPr>
          <p:cNvPr id="10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146D3188-764E-74A4-4DBF-A6C8781FD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277"/>
            <a:ext cx="673601" cy="1439056"/>
          </a:xfrm>
          <a:prstGeom prst="rect">
            <a:avLst/>
          </a:prstGeom>
        </p:spPr>
      </p:pic>
      <p:pic>
        <p:nvPicPr>
          <p:cNvPr id="11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E01494F0-3EA8-35F9-F66C-C8B4E82CF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554"/>
            <a:ext cx="673601" cy="1439056"/>
          </a:xfrm>
          <a:prstGeom prst="rect">
            <a:avLst/>
          </a:prstGeom>
        </p:spPr>
      </p:pic>
      <p:pic>
        <p:nvPicPr>
          <p:cNvPr id="12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62F886F6-E496-A31E-7F3C-71CD7FCEC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810831"/>
            <a:ext cx="673601" cy="1439056"/>
          </a:xfrm>
          <a:prstGeom prst="rect">
            <a:avLst/>
          </a:prstGeom>
        </p:spPr>
      </p:pic>
      <p:pic>
        <p:nvPicPr>
          <p:cNvPr id="13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61297202-DBD2-B118-737D-5A5E66A60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64"/>
          <a:stretch/>
        </p:blipFill>
        <p:spPr>
          <a:xfrm>
            <a:off x="-3" y="5081108"/>
            <a:ext cx="673601" cy="940216"/>
          </a:xfrm>
          <a:prstGeom prst="rect">
            <a:avLst/>
          </a:prstGeom>
        </p:spPr>
      </p:pic>
      <p:pic>
        <p:nvPicPr>
          <p:cNvPr id="14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1B7BDC2D-4755-6704-4F91-628A00DAA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8" y="1270277"/>
            <a:ext cx="673601" cy="1439056"/>
          </a:xfrm>
          <a:prstGeom prst="rect">
            <a:avLst/>
          </a:prstGeom>
        </p:spPr>
      </p:pic>
      <p:pic>
        <p:nvPicPr>
          <p:cNvPr id="15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2AB09022-FF38-4E2C-E07B-4A5BA1336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6" y="2540554"/>
            <a:ext cx="673601" cy="1439056"/>
          </a:xfrm>
          <a:prstGeom prst="rect">
            <a:avLst/>
          </a:prstGeom>
        </p:spPr>
      </p:pic>
      <p:pic>
        <p:nvPicPr>
          <p:cNvPr id="16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5AB8025B-F8DA-AFDC-0E69-770617342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3" y="3810831"/>
            <a:ext cx="673601" cy="1439056"/>
          </a:xfrm>
          <a:prstGeom prst="rect">
            <a:avLst/>
          </a:prstGeom>
        </p:spPr>
      </p:pic>
      <p:pic>
        <p:nvPicPr>
          <p:cNvPr id="17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CD15EC6F-682A-A1E4-C466-A7F4BB21B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4664" b="34664"/>
          <a:stretch/>
        </p:blipFill>
        <p:spPr>
          <a:xfrm>
            <a:off x="11518390" y="4582268"/>
            <a:ext cx="673601" cy="1439056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7B7B5F7A-0537-2918-8750-28C6A8C70772}"/>
              </a:ext>
            </a:extLst>
          </p:cNvPr>
          <p:cNvSpPr txBox="1">
            <a:spLocks/>
          </p:cNvSpPr>
          <p:nvPr/>
        </p:nvSpPr>
        <p:spPr>
          <a:xfrm>
            <a:off x="1393771" y="1579786"/>
            <a:ext cx="5730921" cy="26796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F48A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fr-FR" sz="4000" b="1" dirty="0">
                <a:solidFill>
                  <a:srgbClr val="FF86B5"/>
                </a:solidFill>
                <a:effectLst/>
                <a:latin typeface="PHOSPHATE INLINE" panose="02000506050000020004" pitchFamily="2" charset="77"/>
                <a:cs typeface="PHOSPHATE INLINE" panose="02000506050000020004" pitchFamily="2" charset="77"/>
              </a:rPr>
              <a:t>Question 1 :</a:t>
            </a:r>
          </a:p>
          <a:p>
            <a:pPr algn="ctr">
              <a:lnSpc>
                <a:spcPct val="130000"/>
              </a:lnSpc>
            </a:pPr>
            <a:r>
              <a:rPr lang="fr-FR" sz="4000" b="1" dirty="0">
                <a:effectLst/>
                <a:latin typeface="PHOSPHATE INLINE" panose="02000506050000020004" pitchFamily="2" charset="77"/>
                <a:cs typeface="PHOSPHATE INLINE" panose="02000506050000020004" pitchFamily="2" charset="77"/>
              </a:rPr>
              <a:t>Pour vous, quel est l’inverse du conflit ?</a:t>
            </a:r>
            <a:endParaRPr lang="fr-FR" sz="4000" dirty="0">
              <a:effectLst/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  <p:pic>
        <p:nvPicPr>
          <p:cNvPr id="3" name="Image 2" descr="Une image contenant croquis, dessin, Dessin au trait, Dessin d’enfant&#10;&#10;Le contenu généré par l’IA peut être incorrect.">
            <a:extLst>
              <a:ext uri="{FF2B5EF4-FFF2-40B4-BE49-F238E27FC236}">
                <a16:creationId xmlns:a16="http://schemas.microsoft.com/office/drawing/2014/main" id="{F60FEF55-F6C4-C2F1-36AD-2D06F502C9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73" b="96020" l="1128" r="89850">
                        <a14:foregroundMark x1="5602" y1="74331" x2="5639" y2="73632"/>
                        <a14:foregroundMark x1="23698" y1="40093" x2="28008" y2="32090"/>
                        <a14:foregroundMark x1="9800" y1="65905" x2="11064" y2="63557"/>
                        <a14:foregroundMark x1="5639" y1="73632" x2="5830" y2="73277"/>
                        <a14:foregroundMark x1="33223" y1="26612" x2="39850" y2="19652"/>
                        <a14:foregroundMark x1="28008" y1="32090" x2="31707" y2="28205"/>
                        <a14:foregroundMark x1="39850" y1="19652" x2="53759" y2="12935"/>
                        <a14:foregroundMark x1="64404" y1="16316" x2="64788" y2="16438"/>
                        <a14:foregroundMark x1="53759" y1="12935" x2="63056" y2="15888"/>
                        <a14:foregroundMark x1="80075" y1="45414" x2="98684" y2="88060"/>
                        <a14:foregroundMark x1="98684" y1="88060" x2="18421" y2="98010"/>
                        <a14:foregroundMark x1="18421" y1="98010" x2="6537" y2="95884"/>
                        <a14:foregroundMark x1="2171" y1="87952" x2="1128" y2="84577"/>
                        <a14:foregroundMark x1="4018" y1="93927" x2="3860" y2="93415"/>
                        <a14:foregroundMark x1="81636" y1="27961" x2="81579" y2="27363"/>
                        <a14:foregroundMark x1="87970" y1="94030" x2="83557" y2="47997"/>
                        <a14:foregroundMark x1="74777" y1="13298" x2="72556" y2="8706"/>
                        <a14:foregroundMark x1="81579" y1="27363" x2="79545" y2="23156"/>
                        <a14:foregroundMark x1="72556" y1="8706" x2="65159" y2="4813"/>
                        <a14:foregroundMark x1="26520" y1="11435" x2="25915" y2="13157"/>
                        <a14:foregroundMark x1="11509" y1="64180" x2="11278" y2="65672"/>
                        <a14:foregroundMark x1="13750" y1="87398" x2="13910" y2="88806"/>
                        <a14:foregroundMark x1="11278" y1="65672" x2="11721" y2="69565"/>
                        <a14:foregroundMark x1="13910" y1="88806" x2="27068" y2="99751"/>
                        <a14:foregroundMark x1="27068" y1="99751" x2="60338" y2="96020"/>
                        <a14:foregroundMark x1="60338" y1="96020" x2="79887" y2="86567"/>
                        <a14:foregroundMark x1="31114" y1="13240" x2="44925" y2="5473"/>
                        <a14:foregroundMark x1="44925" y1="5473" x2="60338" y2="5473"/>
                        <a14:foregroundMark x1="60338" y1="5473" x2="75188" y2="11940"/>
                        <a14:foregroundMark x1="75188" y1="11940" x2="75545" y2="13577"/>
                        <a14:foregroundMark x1="56579" y1="19900" x2="40977" y2="22886"/>
                        <a14:foregroundMark x1="40977" y1="22886" x2="51128" y2="41791"/>
                        <a14:foregroundMark x1="51128" y1="41791" x2="65789" y2="35323"/>
                        <a14:foregroundMark x1="65789" y1="35323" x2="56203" y2="19154"/>
                        <a14:foregroundMark x1="56203" y1="19154" x2="50376" y2="24378"/>
                        <a14:foregroundMark x1="51880" y1="27612" x2="51880" y2="27612"/>
                        <a14:foregroundMark x1="53383" y1="28358" x2="53383" y2="28358"/>
                        <a14:foregroundMark x1="53383" y1="28358" x2="53383" y2="28358"/>
                        <a14:foregroundMark x1="47556" y1="32090" x2="47556" y2="32090"/>
                        <a14:foregroundMark x1="47556" y1="32090" x2="47556" y2="32090"/>
                        <a14:foregroundMark x1="47556" y1="32090" x2="47556" y2="32090"/>
                        <a14:foregroundMark x1="50564" y1="33831" x2="50564" y2="33831"/>
                        <a14:foregroundMark x1="47180" y1="30597" x2="48496" y2="31343"/>
                        <a14:foregroundMark x1="34586" y1="29602" x2="35902" y2="42537"/>
                        <a14:backgroundMark x1="3571" y1="97264" x2="25940" y2="69403"/>
                        <a14:backgroundMark x1="25940" y1="69403" x2="28571" y2="7463"/>
                        <a14:backgroundMark x1="28571" y1="7463" x2="44361" y2="1493"/>
                        <a14:backgroundMark x1="44361" y1="1493" x2="60150" y2="1244"/>
                        <a14:backgroundMark x1="60150" y1="1244" x2="76504" y2="1244"/>
                        <a14:backgroundMark x1="12970" y1="10448" x2="188" y2="37811"/>
                        <a14:backgroundMark x1="188" y1="37811" x2="1504" y2="56965"/>
                        <a14:backgroundMark x1="1504" y1="56965" x2="9586" y2="73134"/>
                        <a14:backgroundMark x1="9586" y1="73134" x2="24624" y2="73134"/>
                        <a14:backgroundMark x1="24624" y1="73134" x2="33835" y2="56219"/>
                        <a14:backgroundMark x1="32587" y1="29956" x2="31955" y2="16667"/>
                        <a14:backgroundMark x1="33835" y1="56219" x2="33207" y2="43014"/>
                        <a14:backgroundMark x1="31955" y1="16667" x2="20677" y2="1244"/>
                        <a14:backgroundMark x1="20677" y1="1244" x2="15414" y2="7960"/>
                        <a14:backgroundMark x1="16353" y1="19403" x2="3759" y2="32090"/>
                        <a14:backgroundMark x1="3759" y1="32090" x2="7707" y2="52736"/>
                        <a14:backgroundMark x1="7707" y1="52736" x2="17481" y2="66418"/>
                        <a14:backgroundMark x1="17481" y1="66418" x2="31579" y2="57214"/>
                        <a14:backgroundMark x1="31579" y1="57214" x2="33739" y2="42920"/>
                        <a14:backgroundMark x1="33983" y1="29709" x2="31391" y2="16169"/>
                        <a14:backgroundMark x1="31391" y1="16169" x2="16353" y2="18159"/>
                        <a14:backgroundMark x1="16353" y1="18159" x2="7143" y2="33831"/>
                        <a14:backgroundMark x1="7143" y1="33831" x2="6391" y2="36318"/>
                        <a14:backgroundMark x1="14850" y1="28109" x2="14850" y2="42786"/>
                        <a14:backgroundMark x1="21053" y1="39552" x2="23308" y2="19154"/>
                        <a14:backgroundMark x1="23308" y1="19154" x2="13346" y2="63682"/>
                        <a14:backgroundMark x1="13346" y1="63682" x2="17105" y2="43781"/>
                        <a14:backgroundMark x1="17105" y1="43781" x2="17105" y2="43781"/>
                        <a14:backgroundMark x1="20677" y1="45274" x2="20677" y2="45274"/>
                        <a14:backgroundMark x1="22556" y1="40050" x2="16165" y2="56716"/>
                        <a14:backgroundMark x1="16165" y1="56716" x2="23308" y2="39801"/>
                        <a14:backgroundMark x1="23308" y1="39801" x2="20677" y2="45274"/>
                        <a14:backgroundMark x1="9023" y1="74129" x2="4135" y2="93532"/>
                        <a14:backgroundMark x1="4135" y1="93532" x2="12782" y2="76866"/>
                        <a14:backgroundMark x1="12782" y1="76866" x2="12406" y2="87313"/>
                        <a14:backgroundMark x1="67105" y1="14925" x2="76504" y2="38060"/>
                        <a14:backgroundMark x1="76504" y1="38060" x2="88910" y2="47264"/>
                        <a14:backgroundMark x1="88910" y1="47264" x2="63722" y2="17910"/>
                        <a14:backgroundMark x1="63722" y1="17910" x2="94549" y2="48756"/>
                        <a14:backgroundMark x1="94549" y1="48756" x2="72180" y2="16418"/>
                        <a14:backgroundMark x1="72180" y1="16418" x2="91353" y2="23383"/>
                        <a14:backgroundMark x1="91353" y1="23383" x2="92293" y2="26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92" y="1329270"/>
            <a:ext cx="4236267" cy="320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4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1E929-0A1D-31EF-448C-11A09A33B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C2A837DE-FBE8-E176-A9AB-BAB62E24B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601" cy="1439056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4D67C3-FAD3-4C73-A899-09B85AB92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400" dirty="0"/>
              <a:t>Le conflit : Problème ou solution ? Vers des relations plus agiles</a:t>
            </a:r>
            <a:endParaRPr lang="fr-FR" dirty="0"/>
          </a:p>
        </p:txBody>
      </p:sp>
      <p:pic>
        <p:nvPicPr>
          <p:cNvPr id="9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1499CC15-6B14-B1C1-0923-994C61B31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9" y="0"/>
            <a:ext cx="673601" cy="1439056"/>
          </a:xfrm>
          <a:prstGeom prst="rect">
            <a:avLst/>
          </a:prstGeom>
        </p:spPr>
      </p:pic>
      <p:pic>
        <p:nvPicPr>
          <p:cNvPr id="10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2B5153D8-A071-C614-63CC-51CC4EEAC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277"/>
            <a:ext cx="673601" cy="1439056"/>
          </a:xfrm>
          <a:prstGeom prst="rect">
            <a:avLst/>
          </a:prstGeom>
        </p:spPr>
      </p:pic>
      <p:pic>
        <p:nvPicPr>
          <p:cNvPr id="11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CF6C4535-DE88-2046-EA80-87FF91F6C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554"/>
            <a:ext cx="673601" cy="1439056"/>
          </a:xfrm>
          <a:prstGeom prst="rect">
            <a:avLst/>
          </a:prstGeom>
        </p:spPr>
      </p:pic>
      <p:pic>
        <p:nvPicPr>
          <p:cNvPr id="12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EE746525-7559-4CAD-A994-253458258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810831"/>
            <a:ext cx="673601" cy="1439056"/>
          </a:xfrm>
          <a:prstGeom prst="rect">
            <a:avLst/>
          </a:prstGeom>
        </p:spPr>
      </p:pic>
      <p:pic>
        <p:nvPicPr>
          <p:cNvPr id="13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9BBA6759-A60E-F504-9BFE-E0B6A8DEC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64"/>
          <a:stretch/>
        </p:blipFill>
        <p:spPr>
          <a:xfrm>
            <a:off x="-3" y="5081108"/>
            <a:ext cx="673601" cy="940216"/>
          </a:xfrm>
          <a:prstGeom prst="rect">
            <a:avLst/>
          </a:prstGeom>
        </p:spPr>
      </p:pic>
      <p:pic>
        <p:nvPicPr>
          <p:cNvPr id="14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0276596E-DA9C-0C2A-17EF-B544D45D1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8" y="1270277"/>
            <a:ext cx="673601" cy="1439056"/>
          </a:xfrm>
          <a:prstGeom prst="rect">
            <a:avLst/>
          </a:prstGeom>
        </p:spPr>
      </p:pic>
      <p:pic>
        <p:nvPicPr>
          <p:cNvPr id="15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70808BEF-1C08-E4D0-3320-39A6832FD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6" y="2540554"/>
            <a:ext cx="673601" cy="1439056"/>
          </a:xfrm>
          <a:prstGeom prst="rect">
            <a:avLst/>
          </a:prstGeom>
        </p:spPr>
      </p:pic>
      <p:pic>
        <p:nvPicPr>
          <p:cNvPr id="16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54B9D8AD-0080-5712-BF01-0B172FE80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3" y="3810831"/>
            <a:ext cx="673601" cy="1439056"/>
          </a:xfrm>
          <a:prstGeom prst="rect">
            <a:avLst/>
          </a:prstGeom>
        </p:spPr>
      </p:pic>
      <p:pic>
        <p:nvPicPr>
          <p:cNvPr id="17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B7AB992D-698E-A6EB-DFE3-53B2BA9D2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4664" b="34664"/>
          <a:stretch/>
        </p:blipFill>
        <p:spPr>
          <a:xfrm>
            <a:off x="11518390" y="4582268"/>
            <a:ext cx="673601" cy="1439056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56236EFE-B93B-0683-CA38-905DD2141DBC}"/>
              </a:ext>
            </a:extLst>
          </p:cNvPr>
          <p:cNvSpPr txBox="1">
            <a:spLocks/>
          </p:cNvSpPr>
          <p:nvPr/>
        </p:nvSpPr>
        <p:spPr>
          <a:xfrm>
            <a:off x="5452605" y="1373309"/>
            <a:ext cx="6065785" cy="26796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F48A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fr-FR" sz="4000" b="1" dirty="0">
                <a:solidFill>
                  <a:srgbClr val="FF86B5"/>
                </a:solidFill>
                <a:effectLst/>
                <a:latin typeface="PHOSPHATE INLINE" panose="02000506050000020004" pitchFamily="2" charset="77"/>
                <a:cs typeface="PHOSPHATE INLINE" panose="02000506050000020004" pitchFamily="2" charset="77"/>
              </a:rPr>
              <a:t>Question 2 :</a:t>
            </a:r>
          </a:p>
          <a:p>
            <a:pPr algn="ctr">
              <a:lnSpc>
                <a:spcPct val="130000"/>
              </a:lnSpc>
            </a:pPr>
            <a:r>
              <a:rPr lang="fr-FR" sz="4000" b="1" dirty="0">
                <a:effectLst/>
                <a:latin typeface="PHOSPHATE INLINE" panose="02000506050000020004" pitchFamily="2" charset="77"/>
                <a:cs typeface="PHOSPHATE INLINE" panose="02000506050000020004" pitchFamily="2" charset="77"/>
              </a:rPr>
              <a:t>Comment verriez-vous ce problème si c’était votre jour de travail ?</a:t>
            </a:r>
            <a:endParaRPr lang="fr-FR" sz="4000" dirty="0">
              <a:effectLst/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  <p:pic>
        <p:nvPicPr>
          <p:cNvPr id="5" name="Image 4" descr="Une image contenant croquis, dessin, Dessin au trait, illustration&#10;&#10;Le contenu généré par l’IA peut être incorrect.">
            <a:extLst>
              <a:ext uri="{FF2B5EF4-FFF2-40B4-BE49-F238E27FC236}">
                <a16:creationId xmlns:a16="http://schemas.microsoft.com/office/drawing/2014/main" id="{8C0F4984-889C-8E2B-4C81-0D5DC51505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3" b="95745" l="4404" r="99174">
                        <a14:foregroundMark x1="4220" y1="9456" x2="9817" y2="82270"/>
                        <a14:foregroundMark x1="59711" y1="93527" x2="69541" y2="95745"/>
                        <a14:foregroundMark x1="55277" y1="92527" x2="58046" y2="93152"/>
                        <a14:foregroundMark x1="45668" y1="90359" x2="46776" y2="90609"/>
                        <a14:foregroundMark x1="43919" y1="89965" x2="45007" y2="90210"/>
                        <a14:foregroundMark x1="39287" y1="88919" x2="39947" y2="89068"/>
                        <a14:foregroundMark x1="28860" y1="86566" x2="36036" y2="88185"/>
                        <a14:foregroundMark x1="14409" y1="83306" x2="15818" y2="83624"/>
                        <a14:foregroundMark x1="9817" y1="82270" x2="13881" y2="83187"/>
                        <a14:foregroundMark x1="77667" y1="93451" x2="88807" y2="90307"/>
                        <a14:foregroundMark x1="69542" y1="95745" x2="74492" y2="94348"/>
                        <a14:foregroundMark x1="88807" y1="90307" x2="89821" y2="86785"/>
                        <a14:foregroundMark x1="89760" y1="54259" x2="86147" y2="9811"/>
                        <a14:foregroundMark x1="91677" y1="77840" x2="91382" y2="74218"/>
                        <a14:foregroundMark x1="86147" y1="9811" x2="77798" y2="4374"/>
                        <a14:foregroundMark x1="46101" y1="8023" x2="19266" y2="11111"/>
                        <a14:foregroundMark x1="65517" y1="5788" x2="62222" y2="6167"/>
                        <a14:foregroundMark x1="77798" y1="4374" x2="65912" y2="5742"/>
                        <a14:foregroundMark x1="19266" y1="11111" x2="2202" y2="19976"/>
                        <a14:foregroundMark x1="2202" y1="19976" x2="183" y2="98582"/>
                        <a14:foregroundMark x1="183" y1="98582" x2="33670" y2="95863"/>
                        <a14:foregroundMark x1="44043" y1="90246" x2="45048" y2="89702"/>
                        <a14:foregroundMark x1="33670" y1="95863" x2="37592" y2="93739"/>
                        <a14:foregroundMark x1="70163" y1="75806" x2="86789" y2="47400"/>
                        <a14:foregroundMark x1="86789" y1="47400" x2="93945" y2="22931"/>
                        <a14:foregroundMark x1="93945" y1="22931" x2="93761" y2="4728"/>
                        <a14:foregroundMark x1="45923" y1="11766" x2="40734" y2="12530"/>
                        <a14:foregroundMark x1="61660" y1="9451" x2="61128" y2="9529"/>
                        <a14:foregroundMark x1="62483" y1="9330" x2="61667" y2="9450"/>
                        <a14:foregroundMark x1="65001" y1="8959" x2="63481" y2="9183"/>
                        <a14:foregroundMark x1="93761" y1="4728" x2="65398" y2="8901"/>
                        <a14:foregroundMark x1="40734" y1="12530" x2="14771" y2="44563"/>
                        <a14:foregroundMark x1="17864" y1="63469" x2="17914" y2="63774"/>
                        <a14:foregroundMark x1="16627" y1="55907" x2="16781" y2="56846"/>
                        <a14:foregroundMark x1="14771" y1="44563" x2="16611" y2="55808"/>
                        <a14:foregroundMark x1="41101" y1="88780" x2="43956" y2="91096"/>
                        <a14:foregroundMark x1="31501" y1="80994" x2="34069" y2="83077"/>
                        <a14:foregroundMark x1="27432" y1="77693" x2="28199" y2="78315"/>
                        <a14:foregroundMark x1="27029" y1="77366" x2="26904" y2="77265"/>
                        <a14:foregroundMark x1="26465" y1="76909" x2="26610" y2="77026"/>
                        <a14:foregroundMark x1="74199" y1="85297" x2="83303" y2="82506"/>
                        <a14:foregroundMark x1="97037" y1="63170" x2="97156" y2="63002"/>
                        <a14:foregroundMark x1="96987" y1="63239" x2="96946" y2="63297"/>
                        <a14:foregroundMark x1="92497" y1="69561" x2="94017" y2="67422"/>
                        <a14:foregroundMark x1="83303" y1="82506" x2="84655" y2="80602"/>
                        <a14:foregroundMark x1="95942" y1="48971" x2="93761" y2="23759"/>
                        <a14:foregroundMark x1="96248" y1="52507" x2="96070" y2="50446"/>
                        <a14:foregroundMark x1="96385" y1="54090" x2="96323" y2="53372"/>
                        <a14:foregroundMark x1="96992" y1="61100" x2="96892" y2="59950"/>
                        <a14:foregroundMark x1="97122" y1="62608" x2="97095" y2="62298"/>
                        <a14:foregroundMark x1="97156" y1="63002" x2="97123" y2="62625"/>
                        <a14:foregroundMark x1="93761" y1="23759" x2="67431" y2="46336"/>
                        <a14:foregroundMark x1="64842" y1="9936" x2="64404" y2="3783"/>
                        <a14:foregroundMark x1="64963" y1="11632" x2="64960" y2="11591"/>
                        <a14:foregroundMark x1="65520" y1="19466" x2="65108" y2="13671"/>
                        <a14:foregroundMark x1="67431" y1="46336" x2="65545" y2="19817"/>
                        <a14:foregroundMark x1="89646" y1="86616" x2="92752" y2="96809"/>
                        <a14:foregroundMark x1="65595" y1="7691" x2="81148" y2="58731"/>
                        <a14:foregroundMark x1="64404" y1="3783" x2="65342" y2="6863"/>
                        <a14:foregroundMark x1="92752" y1="96809" x2="96881" y2="89598"/>
                        <a14:foregroundMark x1="93707" y1="44679" x2="90734" y2="2600"/>
                        <a14:foregroundMark x1="93960" y1="48255" x2="93856" y2="46791"/>
                        <a14:foregroundMark x1="96225" y1="80315" x2="96211" y2="80115"/>
                        <a14:foregroundMark x1="96881" y1="89598" x2="96300" y2="81376"/>
                        <a14:foregroundMark x1="51957" y1="1802" x2="4587" y2="827"/>
                        <a14:foregroundMark x1="90734" y1="2600" x2="66504" y2="2102"/>
                        <a14:foregroundMark x1="4587" y1="827" x2="4587" y2="827"/>
                        <a14:foregroundMark x1="25596" y1="10284" x2="14312" y2="18558"/>
                        <a14:foregroundMark x1="14312" y1="18558" x2="15138" y2="38652"/>
                        <a14:foregroundMark x1="24820" y1="54948" x2="27117" y2="58813"/>
                        <a14:foregroundMark x1="15138" y1="38652" x2="22959" y2="51814"/>
                        <a14:foregroundMark x1="69269" y1="85727" x2="69625" y2="85928"/>
                        <a14:foregroundMark x1="67585" y1="84772" x2="67817" y2="84903"/>
                        <a14:foregroundMark x1="44705" y1="71798" x2="44819" y2="71863"/>
                        <a14:foregroundMark x1="30639" y1="63823" x2="41488" y2="69975"/>
                        <a14:foregroundMark x1="94891" y1="80944" x2="95229" y2="80851"/>
                        <a14:foregroundMark x1="74700" y1="86474" x2="87255" y2="83035"/>
                        <a14:foregroundMark x1="91141" y1="44150" x2="89174" y2="26478"/>
                        <a14:foregroundMark x1="93898" y1="68900" x2="93440" y2="64787"/>
                        <a14:foregroundMark x1="94895" y1="77849" x2="94275" y2="72286"/>
                        <a14:foregroundMark x1="95229" y1="80851" x2="95200" y2="80592"/>
                        <a14:foregroundMark x1="62908" y1="22207" x2="60246" y2="21774"/>
                        <a14:foregroundMark x1="64775" y1="22511" x2="63393" y2="22286"/>
                        <a14:foregroundMark x1="89174" y1="26478" x2="64882" y2="22528"/>
                        <a14:foregroundMark x1="45495" y1="23775" x2="13578" y2="45863"/>
                        <a14:foregroundMark x1="13578" y1="45863" x2="7982" y2="53901"/>
                        <a14:foregroundMark x1="7982" y1="53901" x2="7890" y2="54846"/>
                        <a14:foregroundMark x1="94220" y1="7092" x2="99725" y2="14184"/>
                        <a14:foregroundMark x1="99725" y1="14184" x2="99266" y2="25414"/>
                        <a14:foregroundMark x1="99266" y1="25414" x2="97064" y2="32979"/>
                        <a14:foregroundMark x1="24771" y1="90189" x2="23670" y2="99882"/>
                        <a14:foregroundMark x1="78646" y1="95753" x2="83486" y2="95390"/>
                        <a14:foregroundMark x1="69542" y1="96437" x2="75200" y2="96012"/>
                        <a14:foregroundMark x1="54736" y1="97549" x2="66421" y2="96672"/>
                        <a14:foregroundMark x1="49700" y1="97927" x2="52873" y2="97689"/>
                        <a14:foregroundMark x1="23670" y1="99882" x2="40102" y2="98648"/>
                        <a14:foregroundMark x1="83486" y1="95390" x2="90826" y2="95745"/>
                        <a14:foregroundMark x1="90826" y1="95745" x2="94862" y2="92435"/>
                        <a14:foregroundMark x1="45046" y1="34043" x2="44404" y2="43144"/>
                        <a14:foregroundMark x1="44404" y1="43144" x2="49174" y2="49764"/>
                        <a14:foregroundMark x1="49174" y1="49764" x2="55505" y2="44917"/>
                        <a14:foregroundMark x1="55505" y1="44917" x2="52202" y2="39125"/>
                        <a14:foregroundMark x1="45505" y1="41962" x2="45505" y2="41962"/>
                        <a14:foregroundMark x1="46881" y1="41962" x2="46881" y2="41962"/>
                        <a14:foregroundMark x1="46881" y1="41962" x2="53578" y2="42435"/>
                        <a14:foregroundMark x1="25505" y1="13475" x2="25505" y2="23877"/>
                        <a14:backgroundMark x1="44679" y1="98582" x2="46330" y2="77778"/>
                        <a14:backgroundMark x1="46330" y1="77778" x2="50092" y2="69858"/>
                        <a14:backgroundMark x1="50092" y1="69858" x2="56972" y2="68794"/>
                        <a14:backgroundMark x1="56972" y1="68794" x2="64220" y2="76359"/>
                        <a14:backgroundMark x1="64220" y1="76359" x2="67982" y2="94444"/>
                        <a14:backgroundMark x1="67982" y1="94444" x2="67982" y2="97281"/>
                        <a14:backgroundMark x1="54220" y1="89716" x2="47982" y2="85697"/>
                        <a14:backgroundMark x1="47982" y1="85697" x2="55413" y2="76832"/>
                        <a14:backgroundMark x1="55413" y1="76832" x2="62936" y2="78369"/>
                        <a14:backgroundMark x1="62936" y1="78369" x2="61284" y2="90307"/>
                        <a14:backgroundMark x1="61284" y1="90307" x2="57706" y2="92671"/>
                        <a14:backgroundMark x1="45688" y1="78723" x2="52294" y2="84161"/>
                        <a14:backgroundMark x1="52294" y1="84161" x2="60459" y2="81087"/>
                        <a14:backgroundMark x1="60459" y1="81087" x2="64404" y2="73522"/>
                        <a14:backgroundMark x1="64404" y1="73522" x2="54037" y2="69504"/>
                        <a14:backgroundMark x1="54037" y1="69504" x2="47156" y2="76241"/>
                        <a14:backgroundMark x1="47156" y1="76241" x2="49083" y2="85461"/>
                        <a14:backgroundMark x1="49083" y1="85461" x2="54771" y2="91608"/>
                        <a14:backgroundMark x1="54771" y1="91608" x2="61284" y2="86643"/>
                        <a14:backgroundMark x1="61284" y1="86643" x2="55596" y2="80496"/>
                        <a14:backgroundMark x1="55596" y1="80496" x2="49633" y2="85697"/>
                        <a14:backgroundMark x1="49633" y1="85697" x2="54037" y2="92671"/>
                        <a14:backgroundMark x1="54037" y1="92671" x2="56972" y2="84515"/>
                        <a14:backgroundMark x1="56972" y1="84515" x2="47890" y2="81560"/>
                        <a14:backgroundMark x1="47890" y1="81560" x2="48349" y2="90780"/>
                        <a14:backgroundMark x1="48349" y1="90780" x2="48899" y2="91017"/>
                        <a14:backgroundMark x1="90734" y1="58038" x2="82477" y2="59456"/>
                        <a14:backgroundMark x1="82477" y1="59456" x2="79083" y2="69149"/>
                        <a14:backgroundMark x1="79083" y1="69149" x2="85046" y2="78723"/>
                        <a14:backgroundMark x1="85046" y1="78723" x2="93761" y2="83688"/>
                        <a14:backgroundMark x1="93761" y1="83688" x2="99174" y2="68676"/>
                        <a14:backgroundMark x1="99174" y1="68676" x2="93578" y2="63002"/>
                        <a14:backgroundMark x1="93578" y1="63002" x2="86514" y2="63830"/>
                        <a14:backgroundMark x1="86514" y1="63830" x2="83853" y2="66667"/>
                        <a14:backgroundMark x1="94862" y1="60875" x2="87156" y2="66312"/>
                        <a14:backgroundMark x1="87156" y1="66312" x2="85138" y2="75532"/>
                        <a14:backgroundMark x1="85138" y1="75532" x2="96239" y2="69858"/>
                        <a14:backgroundMark x1="96239" y1="69858" x2="97615" y2="60757"/>
                        <a14:backgroundMark x1="97615" y1="60757" x2="97064" y2="60402"/>
                        <a14:backgroundMark x1="96514" y1="60165" x2="89450" y2="60638"/>
                        <a14:backgroundMark x1="89450" y1="60638" x2="83303" y2="65366"/>
                        <a14:backgroundMark x1="83303" y1="65366" x2="87339" y2="72813"/>
                        <a14:backgroundMark x1="87339" y1="72813" x2="96789" y2="69622"/>
                        <a14:backgroundMark x1="96789" y1="69622" x2="96330" y2="60638"/>
                        <a14:backgroundMark x1="96330" y1="60638" x2="90550" y2="63239"/>
                        <a14:backgroundMark x1="85872" y1="57565" x2="81835" y2="67139"/>
                        <a14:backgroundMark x1="81835" y1="67139" x2="84128" y2="76832"/>
                        <a14:backgroundMark x1="84128" y1="76832" x2="92844" y2="80260"/>
                        <a14:backgroundMark x1="92844" y1="80260" x2="99358" y2="77187"/>
                        <a14:backgroundMark x1="99358" y1="77187" x2="98073" y2="56147"/>
                        <a14:backgroundMark x1="98073" y1="56147" x2="89817" y2="57447"/>
                        <a14:backgroundMark x1="89817" y1="57447" x2="85138" y2="64066"/>
                        <a14:backgroundMark x1="85138" y1="64066" x2="85138" y2="64066"/>
                        <a14:backgroundMark x1="91560" y1="56974" x2="91560" y2="56974"/>
                        <a14:backgroundMark x1="91560" y1="56974" x2="91560" y2="56974"/>
                        <a14:backgroundMark x1="92569" y1="44444" x2="88532" y2="76714"/>
                        <a14:backgroundMark x1="88532" y1="76714" x2="95596" y2="67849"/>
                        <a14:backgroundMark x1="95596" y1="67849" x2="95872" y2="54019"/>
                        <a14:backgroundMark x1="95872" y1="54019" x2="95046" y2="63830"/>
                        <a14:backgroundMark x1="95046" y1="63830" x2="97339" y2="78487"/>
                        <a14:backgroundMark x1="94862" y1="48582" x2="89083" y2="74468"/>
                        <a14:backgroundMark x1="89083" y1="74468" x2="88807" y2="83333"/>
                        <a14:backgroundMark x1="88807" y1="83333" x2="94679" y2="89007"/>
                        <a14:backgroundMark x1="94679" y1="89007" x2="99266" y2="65366"/>
                        <a14:backgroundMark x1="99266" y1="65366" x2="98532" y2="56147"/>
                        <a14:backgroundMark x1="98532" y1="56147" x2="96697" y2="51537"/>
                        <a14:backgroundMark x1="54037" y1="74586" x2="54037" y2="74586"/>
                        <a14:backgroundMark x1="54037" y1="75059" x2="54037" y2="75059"/>
                        <a14:backgroundMark x1="56789" y1="75059" x2="47706" y2="76714"/>
                        <a14:backgroundMark x1="47706" y1="76714" x2="53945" y2="83452"/>
                        <a14:backgroundMark x1="53945" y1="83452" x2="54771" y2="82861"/>
                        <a14:backgroundMark x1="59725" y1="77187" x2="56239" y2="85225"/>
                        <a14:backgroundMark x1="56239" y1="85225" x2="56239" y2="87825"/>
                        <a14:backgroundMark x1="52752" y1="85816" x2="52202" y2="93853"/>
                        <a14:backgroundMark x1="57064" y1="80615" x2="52385" y2="89243"/>
                        <a14:backgroundMark x1="52385" y1="89243" x2="52385" y2="93617"/>
                        <a14:backgroundMark x1="52202" y1="81797" x2="50734" y2="95745"/>
                        <a14:backgroundMark x1="40550" y1="99882" x2="40734" y2="77541"/>
                        <a14:backgroundMark x1="40734" y1="77541" x2="44404" y2="68676"/>
                        <a14:backgroundMark x1="44404" y1="68676" x2="50459" y2="62411"/>
                        <a14:backgroundMark x1="50459" y1="62411" x2="57339" y2="62057"/>
                        <a14:backgroundMark x1="57339" y1="62057" x2="63945" y2="65366"/>
                        <a14:backgroundMark x1="63945" y1="65366" x2="78624" y2="99882"/>
                        <a14:backgroundMark x1="71651" y1="91253" x2="71651" y2="91253"/>
                        <a14:backgroundMark x1="68624" y1="88416" x2="69450" y2="92317"/>
                        <a14:backgroundMark x1="69450" y1="86288" x2="63761" y2="78014"/>
                        <a14:backgroundMark x1="63761" y1="78014" x2="55138" y2="78723"/>
                        <a14:backgroundMark x1="55138" y1="78723" x2="52936" y2="93262"/>
                        <a14:backgroundMark x1="52936" y1="93262" x2="54587" y2="97636"/>
                        <a14:backgroundMark x1="65229" y1="88416" x2="58073" y2="90662"/>
                        <a14:backgroundMark x1="58073" y1="90662" x2="70826" y2="89125"/>
                        <a14:backgroundMark x1="70826" y1="89125" x2="73761" y2="80496"/>
                        <a14:backgroundMark x1="73761" y1="80496" x2="73670" y2="80496"/>
                        <a14:backgroundMark x1="55780" y1="69504" x2="54037" y2="64066"/>
                        <a14:backgroundMark x1="52936" y1="64066" x2="46422" y2="67494"/>
                        <a14:backgroundMark x1="46422" y1="67494" x2="46330" y2="76950"/>
                        <a14:backgroundMark x1="46330" y1="76950" x2="54312" y2="72813"/>
                        <a14:backgroundMark x1="54312" y1="72813" x2="55229" y2="71395"/>
                        <a14:backgroundMark x1="52018" y1="62530" x2="44404" y2="65721"/>
                        <a14:backgroundMark x1="44404" y1="65721" x2="42018" y2="76714"/>
                        <a14:backgroundMark x1="42018" y1="76714" x2="45138" y2="86407"/>
                        <a14:backgroundMark x1="45138" y1="86407" x2="54037" y2="89598"/>
                        <a14:backgroundMark x1="54037" y1="89598" x2="59817" y2="78605"/>
                        <a14:backgroundMark x1="59817" y1="78605" x2="59083" y2="68558"/>
                        <a14:backgroundMark x1="59083" y1="68558" x2="46422" y2="67494"/>
                        <a14:backgroundMark x1="46422" y1="67494" x2="40826" y2="73168"/>
                        <a14:backgroundMark x1="53945" y1="68440" x2="45963" y2="75059"/>
                        <a14:backgroundMark x1="45963" y1="75059" x2="43394" y2="85225"/>
                        <a14:backgroundMark x1="43394" y1="85225" x2="50459" y2="90780"/>
                        <a14:backgroundMark x1="50459" y1="90780" x2="57706" y2="84161"/>
                        <a14:backgroundMark x1="57706" y1="84161" x2="62018" y2="72340"/>
                        <a14:backgroundMark x1="62018" y1="72340" x2="56789" y2="65839"/>
                        <a14:backgroundMark x1="56789" y1="65839" x2="48624" y2="72459"/>
                        <a14:backgroundMark x1="48624" y1="72459" x2="47523" y2="74823"/>
                        <a14:backgroundMark x1="39174" y1="83215" x2="43211" y2="92435"/>
                        <a14:backgroundMark x1="43211" y1="92435" x2="50917" y2="94208"/>
                        <a14:backgroundMark x1="50917" y1="94208" x2="57064" y2="87116"/>
                        <a14:backgroundMark x1="57064" y1="87116" x2="52936" y2="76359"/>
                        <a14:backgroundMark x1="52936" y1="76359" x2="44404" y2="75887"/>
                        <a14:backgroundMark x1="44404" y1="75887" x2="43578" y2="77896"/>
                        <a14:backgroundMark x1="43211" y1="77423" x2="36881" y2="82270"/>
                        <a14:backgroundMark x1="36881" y1="82270" x2="37982" y2="91135"/>
                        <a14:backgroundMark x1="37982" y1="91135" x2="42385" y2="98345"/>
                        <a14:backgroundMark x1="42385" y1="98345" x2="49358" y2="97400"/>
                        <a14:backgroundMark x1="49358" y1="97400" x2="54220" y2="90544"/>
                        <a14:backgroundMark x1="54220" y1="90544" x2="52661" y2="81324"/>
                        <a14:backgroundMark x1="52661" y1="81324" x2="45138" y2="80024"/>
                        <a14:backgroundMark x1="45138" y1="80024" x2="37248" y2="82270"/>
                        <a14:backgroundMark x1="37248" y1="82270" x2="35138" y2="84515"/>
                        <a14:backgroundMark x1="70275" y1="88416" x2="70092" y2="76714"/>
                        <a14:backgroundMark x1="70092" y1="76714" x2="63394" y2="72695"/>
                        <a14:backgroundMark x1="63394" y1="72695" x2="58073" y2="81797"/>
                        <a14:backgroundMark x1="58073" y1="81797" x2="63945" y2="88771"/>
                        <a14:backgroundMark x1="63945" y1="88771" x2="72385" y2="86879"/>
                        <a14:backgroundMark x1="72385" y1="86879" x2="69358" y2="75177"/>
                        <a14:backgroundMark x1="69358" y1="75177" x2="62936" y2="81797"/>
                        <a14:backgroundMark x1="62936" y1="81797" x2="64312" y2="84988"/>
                        <a14:backgroundMark x1="54587" y1="8511" x2="51376" y2="19622"/>
                        <a14:backgroundMark x1="51376" y1="19622" x2="56514" y2="28960"/>
                        <a14:backgroundMark x1="56514" y1="28960" x2="63486" y2="28014"/>
                        <a14:backgroundMark x1="63486" y1="28014" x2="66606" y2="15248"/>
                        <a14:backgroundMark x1="66606" y1="15248" x2="61101" y2="6147"/>
                        <a14:backgroundMark x1="61101" y1="6147" x2="52477" y2="7565"/>
                        <a14:backgroundMark x1="52477" y1="7565" x2="48899" y2="16194"/>
                        <a14:backgroundMark x1="61101" y1="14303" x2="53670" y2="16430"/>
                        <a14:backgroundMark x1="53670" y1="16430" x2="54954" y2="26832"/>
                        <a14:backgroundMark x1="54954" y1="26832" x2="62844" y2="24586"/>
                        <a14:backgroundMark x1="62844" y1="24586" x2="64037" y2="15485"/>
                        <a14:backgroundMark x1="64037" y1="15485" x2="57615" y2="8038"/>
                        <a14:backgroundMark x1="57615" y1="8038" x2="50459" y2="10875"/>
                        <a14:backgroundMark x1="50459" y1="10875" x2="51560" y2="20095"/>
                        <a14:backgroundMark x1="51560" y1="20095" x2="58991" y2="18913"/>
                        <a14:backgroundMark x1="58991" y1="18913" x2="61468" y2="10165"/>
                        <a14:backgroundMark x1="61468" y1="10165" x2="52936" y2="11466"/>
                        <a14:backgroundMark x1="52936" y1="11466" x2="51651" y2="21631"/>
                        <a14:backgroundMark x1="51651" y1="21631" x2="58991" y2="26123"/>
                        <a14:backgroundMark x1="58991" y1="26123" x2="62569" y2="13593"/>
                        <a14:backgroundMark x1="62569" y1="13593" x2="55688" y2="8747"/>
                        <a14:backgroundMark x1="55688" y1="8747" x2="49633" y2="15839"/>
                        <a14:backgroundMark x1="49633" y1="15839" x2="49541" y2="16194"/>
                        <a14:backgroundMark x1="61284" y1="11111" x2="53945" y2="11229"/>
                        <a14:backgroundMark x1="53945" y1="11229" x2="46606" y2="14657"/>
                        <a14:backgroundMark x1="46606" y1="14657" x2="47064" y2="23877"/>
                        <a14:backgroundMark x1="47064" y1="23877" x2="55596" y2="25296"/>
                        <a14:backgroundMark x1="55596" y1="25296" x2="60550" y2="11584"/>
                        <a14:backgroundMark x1="60550" y1="11584" x2="60917" y2="1891"/>
                        <a14:backgroundMark x1="60917" y1="1891" x2="52844" y2="3428"/>
                        <a14:backgroundMark x1="52844" y1="3428" x2="52385" y2="13475"/>
                        <a14:backgroundMark x1="52385" y1="13475" x2="59817" y2="18322"/>
                        <a14:backgroundMark x1="59817" y1="18322" x2="59083" y2="7683"/>
                        <a14:backgroundMark x1="59083" y1="7683" x2="51284" y2="8038"/>
                        <a14:backgroundMark x1="51284" y1="8038" x2="50917" y2="18203"/>
                        <a14:backgroundMark x1="50917" y1="18203" x2="59083" y2="19740"/>
                        <a14:backgroundMark x1="59083" y1="19740" x2="62936" y2="8274"/>
                        <a14:backgroundMark x1="62936" y1="8274" x2="58440" y2="355"/>
                        <a14:backgroundMark x1="58440" y1="355" x2="50826" y2="4492"/>
                        <a14:backgroundMark x1="50826" y1="4492" x2="51193" y2="13593"/>
                        <a14:backgroundMark x1="51193" y1="13593" x2="58165" y2="12648"/>
                        <a14:backgroundMark x1="58165" y1="12648" x2="51284" y2="7210"/>
                        <a14:backgroundMark x1="51284" y1="7210" x2="50000" y2="16312"/>
                        <a14:backgroundMark x1="50000" y1="16312" x2="52385" y2="19858"/>
                        <a14:backgroundMark x1="58716" y1="7447" x2="52385" y2="11229"/>
                        <a14:backgroundMark x1="52385" y1="11229" x2="57156" y2="19740"/>
                        <a14:backgroundMark x1="57156" y1="19740" x2="64037" y2="16076"/>
                        <a14:backgroundMark x1="64037" y1="16076" x2="66422" y2="1418"/>
                        <a14:backgroundMark x1="66422" y1="1418" x2="57248" y2="1537"/>
                        <a14:backgroundMark x1="57248" y1="1537" x2="54679" y2="11229"/>
                        <a14:backgroundMark x1="54679" y1="11229" x2="59450" y2="1537"/>
                        <a14:backgroundMark x1="59450" y1="1537" x2="49083" y2="6856"/>
                        <a14:backgroundMark x1="49083" y1="6856" x2="55688" y2="17376"/>
                        <a14:backgroundMark x1="55688" y1="17376" x2="63670" y2="17730"/>
                        <a14:backgroundMark x1="63670" y1="17730" x2="58165" y2="5201"/>
                        <a14:backgroundMark x1="58165" y1="5201" x2="48349" y2="5674"/>
                        <a14:backgroundMark x1="48349" y1="5674" x2="51284" y2="14775"/>
                        <a14:backgroundMark x1="51284" y1="14775" x2="53303" y2="4846"/>
                        <a14:backgroundMark x1="53303" y1="4846" x2="46422" y2="8511"/>
                        <a14:backgroundMark x1="46422" y1="8511" x2="50917" y2="20331"/>
                        <a14:backgroundMark x1="50917" y1="20331" x2="60183" y2="21868"/>
                        <a14:backgroundMark x1="60183" y1="21868" x2="60550" y2="21158"/>
                        <a14:backgroundMark x1="54862" y1="5201" x2="48624" y2="10638"/>
                        <a14:backgroundMark x1="48624" y1="10638" x2="47523" y2="20095"/>
                        <a14:backgroundMark x1="47523" y1="20095" x2="50459" y2="30260"/>
                        <a14:backgroundMark x1="50459" y1="30260" x2="58257" y2="25887"/>
                        <a14:backgroundMark x1="58257" y1="25887" x2="60092" y2="15248"/>
                        <a14:backgroundMark x1="60092" y1="15248" x2="54771" y2="10165"/>
                        <a14:backgroundMark x1="17798" y1="61466" x2="25229" y2="64539"/>
                        <a14:backgroundMark x1="25229" y1="64539" x2="30734" y2="74468"/>
                        <a14:backgroundMark x1="30734" y1="74468" x2="29541" y2="84043"/>
                        <a14:backgroundMark x1="29541" y1="84043" x2="22752" y2="88061"/>
                        <a14:backgroundMark x1="22752" y1="88061" x2="15872" y2="87352"/>
                        <a14:backgroundMark x1="15872" y1="87352" x2="12294" y2="78842"/>
                        <a14:backgroundMark x1="12294" y1="78842" x2="11651" y2="68203"/>
                        <a14:backgroundMark x1="11651" y1="68203" x2="16514" y2="60284"/>
                        <a14:backgroundMark x1="16514" y1="60284" x2="24037" y2="64066"/>
                        <a14:backgroundMark x1="24037" y1="64066" x2="24954" y2="67730"/>
                        <a14:backgroundMark x1="30642" y1="63830" x2="21743" y2="65012"/>
                        <a14:backgroundMark x1="21743" y1="65012" x2="18165" y2="72931"/>
                        <a14:backgroundMark x1="18165" y1="72931" x2="23761" y2="80142"/>
                        <a14:backgroundMark x1="23761" y1="80142" x2="28807" y2="72340"/>
                        <a14:backgroundMark x1="28807" y1="72340" x2="30642" y2="61111"/>
                        <a14:backgroundMark x1="30642" y1="61111" x2="23670" y2="59693"/>
                        <a14:backgroundMark x1="23670" y1="59693" x2="19083" y2="70213"/>
                        <a14:backgroundMark x1="19083" y1="70213" x2="26055" y2="68085"/>
                        <a14:backgroundMark x1="26055" y1="68085" x2="17248" y2="66194"/>
                        <a14:backgroundMark x1="17248" y1="66194" x2="23119" y2="78723"/>
                        <a14:backgroundMark x1="23119" y1="78723" x2="24771" y2="79787"/>
                        <a14:backgroundMark x1="25321" y1="68440" x2="17890" y2="69031"/>
                        <a14:backgroundMark x1="17890" y1="69031" x2="15872" y2="78132"/>
                        <a14:backgroundMark x1="15872" y1="78132" x2="23761" y2="81087"/>
                        <a14:backgroundMark x1="23761" y1="81087" x2="28073" y2="71277"/>
                        <a14:backgroundMark x1="28073" y1="71277" x2="20459" y2="64894"/>
                        <a14:backgroundMark x1="20459" y1="64894" x2="15229" y2="75177"/>
                        <a14:backgroundMark x1="15229" y1="75177" x2="17890" y2="85225"/>
                        <a14:backgroundMark x1="17890" y1="85225" x2="22294" y2="82624"/>
                        <a14:backgroundMark x1="24312" y1="61702" x2="17798" y2="69504"/>
                        <a14:backgroundMark x1="17798" y1="69504" x2="17982" y2="81560"/>
                        <a14:backgroundMark x1="17982" y1="81560" x2="27431" y2="74823"/>
                        <a14:backgroundMark x1="27431" y1="74823" x2="29908" y2="60638"/>
                        <a14:backgroundMark x1="29908" y1="60638" x2="25505" y2="52364"/>
                        <a14:backgroundMark x1="25505" y1="52364" x2="17615" y2="57329"/>
                        <a14:backgroundMark x1="17615" y1="57329" x2="12661" y2="70567"/>
                        <a14:backgroundMark x1="12661" y1="70567" x2="15229" y2="79551"/>
                        <a14:backgroundMark x1="15229" y1="79551" x2="24312" y2="78723"/>
                        <a14:backgroundMark x1="24312" y1="78723" x2="23394" y2="68913"/>
                        <a14:backgroundMark x1="23394" y1="68913" x2="15963" y2="72340"/>
                        <a14:backgroundMark x1="15963" y1="72340" x2="18257" y2="84515"/>
                        <a14:backgroundMark x1="18257" y1="84515" x2="26881" y2="82979"/>
                        <a14:backgroundMark x1="26881" y1="82979" x2="26514" y2="70567"/>
                        <a14:backgroundMark x1="26514" y1="70567" x2="20092" y2="79196"/>
                        <a14:backgroundMark x1="20092" y1="79196" x2="26789" y2="82033"/>
                        <a14:backgroundMark x1="26789" y1="82033" x2="31651" y2="71513"/>
                        <a14:backgroundMark x1="31651" y1="71513" x2="26422" y2="65130"/>
                        <a14:backgroundMark x1="26422" y1="65130" x2="19541" y2="70331"/>
                        <a14:backgroundMark x1="19541" y1="70331" x2="17890" y2="83924"/>
                        <a14:backgroundMark x1="17890" y1="83924" x2="28440" y2="86525"/>
                        <a14:backgroundMark x1="28440" y1="86525" x2="33761" y2="73995"/>
                        <a14:backgroundMark x1="33761" y1="73995" x2="24128" y2="67258"/>
                        <a14:backgroundMark x1="24128" y1="67258" x2="15780" y2="77187"/>
                        <a14:backgroundMark x1="15780" y1="77187" x2="22294" y2="84043"/>
                        <a14:backgroundMark x1="22294" y1="84043" x2="26972" y2="77541"/>
                        <a14:backgroundMark x1="26972" y1="77541" x2="26881" y2="66430"/>
                        <a14:backgroundMark x1="26881" y1="66430" x2="20183" y2="63830"/>
                        <a14:backgroundMark x1="20183" y1="63830" x2="13303" y2="71749"/>
                        <a14:backgroundMark x1="13303" y1="71749" x2="17064" y2="80733"/>
                        <a14:backgroundMark x1="17064" y1="80733" x2="24679" y2="76596"/>
                        <a14:backgroundMark x1="24679" y1="76596" x2="22752" y2="64775"/>
                        <a14:backgroundMark x1="22752" y1="64775" x2="15963" y2="70331"/>
                        <a14:backgroundMark x1="15963" y1="70331" x2="20275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34"/>
          <a:stretch/>
        </p:blipFill>
        <p:spPr>
          <a:xfrm>
            <a:off x="1008474" y="815559"/>
            <a:ext cx="4199942" cy="378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68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FBAFF-9AFE-23A3-341D-BDB890257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5C1B30B7-E1CD-FB41-5897-EFD75F0C0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601" cy="1439056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F9BDDF-75BB-0AF4-5922-8CADB3F645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400" dirty="0"/>
              <a:t>Le conflit : Problème ou solution ? Vers des relations plus agiles</a:t>
            </a:r>
            <a:endParaRPr lang="fr-FR" dirty="0"/>
          </a:p>
        </p:txBody>
      </p:sp>
      <p:pic>
        <p:nvPicPr>
          <p:cNvPr id="9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4BF2CFB4-2307-9D11-BE98-F18089579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9" y="0"/>
            <a:ext cx="673601" cy="1439056"/>
          </a:xfrm>
          <a:prstGeom prst="rect">
            <a:avLst/>
          </a:prstGeom>
        </p:spPr>
      </p:pic>
      <p:pic>
        <p:nvPicPr>
          <p:cNvPr id="10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EEFA598F-EED5-4EA9-B88A-3042D14D1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277"/>
            <a:ext cx="673601" cy="1439056"/>
          </a:xfrm>
          <a:prstGeom prst="rect">
            <a:avLst/>
          </a:prstGeom>
        </p:spPr>
      </p:pic>
      <p:pic>
        <p:nvPicPr>
          <p:cNvPr id="11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F1795AE5-8CA6-3198-6FBE-DFDA1BAAF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554"/>
            <a:ext cx="673601" cy="1439056"/>
          </a:xfrm>
          <a:prstGeom prst="rect">
            <a:avLst/>
          </a:prstGeom>
        </p:spPr>
      </p:pic>
      <p:pic>
        <p:nvPicPr>
          <p:cNvPr id="12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C1B42F01-E0CB-ADFF-EE93-873CF4160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810831"/>
            <a:ext cx="673601" cy="1439056"/>
          </a:xfrm>
          <a:prstGeom prst="rect">
            <a:avLst/>
          </a:prstGeom>
        </p:spPr>
      </p:pic>
      <p:pic>
        <p:nvPicPr>
          <p:cNvPr id="13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A8F6558E-5A37-9BDA-0B38-808EAD48B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64"/>
          <a:stretch/>
        </p:blipFill>
        <p:spPr>
          <a:xfrm>
            <a:off x="-3" y="5081108"/>
            <a:ext cx="673601" cy="940216"/>
          </a:xfrm>
          <a:prstGeom prst="rect">
            <a:avLst/>
          </a:prstGeom>
        </p:spPr>
      </p:pic>
      <p:pic>
        <p:nvPicPr>
          <p:cNvPr id="14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3C02F0F6-90FE-0753-3E3E-EFE489BD7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8" y="1270277"/>
            <a:ext cx="673601" cy="1439056"/>
          </a:xfrm>
          <a:prstGeom prst="rect">
            <a:avLst/>
          </a:prstGeom>
        </p:spPr>
      </p:pic>
      <p:pic>
        <p:nvPicPr>
          <p:cNvPr id="15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4FF011E2-91B1-E4F1-C0B8-E0DCF0DBB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6" y="2540554"/>
            <a:ext cx="673601" cy="1439056"/>
          </a:xfrm>
          <a:prstGeom prst="rect">
            <a:avLst/>
          </a:prstGeom>
        </p:spPr>
      </p:pic>
      <p:pic>
        <p:nvPicPr>
          <p:cNvPr id="16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0B30B55D-87F6-575D-B141-146DCFDE8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3" y="3810831"/>
            <a:ext cx="673601" cy="1439056"/>
          </a:xfrm>
          <a:prstGeom prst="rect">
            <a:avLst/>
          </a:prstGeom>
        </p:spPr>
      </p:pic>
      <p:pic>
        <p:nvPicPr>
          <p:cNvPr id="17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0E0E2F18-5527-6CE1-9931-B05C0CE8A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4664" b="34664"/>
          <a:stretch/>
        </p:blipFill>
        <p:spPr>
          <a:xfrm>
            <a:off x="11518390" y="4582268"/>
            <a:ext cx="673601" cy="1439056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25B594A9-5CC2-A45D-6088-E1E35235052C}"/>
              </a:ext>
            </a:extLst>
          </p:cNvPr>
          <p:cNvSpPr txBox="1">
            <a:spLocks/>
          </p:cNvSpPr>
          <p:nvPr/>
        </p:nvSpPr>
        <p:spPr>
          <a:xfrm>
            <a:off x="1119164" y="1755274"/>
            <a:ext cx="5730921" cy="26796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F48A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fr-FR" sz="4000" b="1" dirty="0">
                <a:solidFill>
                  <a:srgbClr val="FF86B5"/>
                </a:solidFill>
                <a:effectLst/>
                <a:latin typeface="PHOSPHATE INLINE" panose="02000506050000020004" pitchFamily="2" charset="77"/>
                <a:cs typeface="PHOSPHATE INLINE" panose="02000506050000020004" pitchFamily="2" charset="77"/>
              </a:rPr>
              <a:t>Question 3 :</a:t>
            </a:r>
          </a:p>
          <a:p>
            <a:pPr algn="ctr">
              <a:lnSpc>
                <a:spcPct val="130000"/>
              </a:lnSpc>
            </a:pPr>
            <a:r>
              <a:rPr lang="fr-FR" sz="4000" b="1" dirty="0">
                <a:effectLst/>
                <a:latin typeface="PHOSPHATE INLINE" panose="02000506050000020004" pitchFamily="2" charset="77"/>
                <a:cs typeface="PHOSPHATE INLINE" panose="02000506050000020004" pitchFamily="2" charset="77"/>
              </a:rPr>
              <a:t>Que veut vraiment la personne qui a créé ce problème ?</a:t>
            </a:r>
            <a:endParaRPr lang="fr-FR" sz="4000" dirty="0">
              <a:effectLst/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  <p:pic>
        <p:nvPicPr>
          <p:cNvPr id="3" name="Image 2" descr="Une image contenant dessin, croquis, Dessin d’enfant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1C0D5905-69C5-881A-F9F7-8521BEDE89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495" b="98098" l="1084" r="94892">
                        <a14:foregroundMark x1="6298" y1="39262" x2="14706" y2="61821"/>
                        <a14:foregroundMark x1="3370" y1="31404" x2="3484" y2="31711"/>
                        <a14:foregroundMark x1="2789" y1="29846" x2="3239" y2="31053"/>
                        <a14:foregroundMark x1="14706" y1="61821" x2="24458" y2="71603"/>
                        <a14:foregroundMark x1="24458" y1="71603" x2="42105" y2="76223"/>
                        <a14:foregroundMark x1="42105" y1="76223" x2="41641" y2="75272"/>
                        <a14:foregroundMark x1="17386" y1="28500" x2="12141" y2="28767"/>
                        <a14:foregroundMark x1="59443" y1="26359" x2="28582" y2="27930"/>
                        <a14:foregroundMark x1="12516" y1="43185" x2="32817" y2="74321"/>
                        <a14:foregroundMark x1="9500" y1="38559" x2="9600" y2="38713"/>
                        <a14:foregroundMark x1="4595" y1="31036" x2="5015" y2="31680"/>
                        <a14:foregroundMark x1="3670" y1="29617" x2="3894" y2="29961"/>
                        <a14:foregroundMark x1="32817" y1="74321" x2="57121" y2="82065"/>
                        <a14:foregroundMark x1="67624" y1="62037" x2="78466" y2="41360"/>
                        <a14:foregroundMark x1="57121" y1="82065" x2="65574" y2="65946"/>
                        <a14:foregroundMark x1="76215" y1="32567" x2="76063" y2="32035"/>
                        <a14:foregroundMark x1="68361" y1="10261" x2="44892" y2="11413"/>
                        <a14:foregroundMark x1="44892" y1="11413" x2="24303" y2="60326"/>
                        <a14:foregroundMark x1="24303" y1="60326" x2="45975" y2="92527"/>
                        <a14:foregroundMark x1="66743" y1="79290" x2="71981" y2="75951"/>
                        <a14:foregroundMark x1="45975" y1="92527" x2="65146" y2="80308"/>
                        <a14:foregroundMark x1="78057" y1="60150" x2="80341" y2="54212"/>
                        <a14:foregroundMark x1="71981" y1="75951" x2="75140" y2="67736"/>
                        <a14:foregroundMark x1="80341" y1="54212" x2="52786" y2="19565"/>
                        <a14:foregroundMark x1="17048" y1="19147" x2="12592" y2="19095"/>
                        <a14:foregroundMark x1="21447" y1="19199" x2="19672" y2="19178"/>
                        <a14:foregroundMark x1="52786" y1="19565" x2="26714" y2="19260"/>
                        <a14:foregroundMark x1="6792" y1="39154" x2="7121" y2="54076"/>
                        <a14:foregroundMark x1="6599" y1="30433" x2="6626" y2="31647"/>
                        <a14:foregroundMark x1="6428" y1="22693" x2="6525" y2="27102"/>
                        <a14:foregroundMark x1="7121" y1="54076" x2="37152" y2="72418"/>
                        <a14:foregroundMark x1="37152" y1="72418" x2="65015" y2="53533"/>
                        <a14:foregroundMark x1="77862" y1="32992" x2="80650" y2="28533"/>
                        <a14:foregroundMark x1="65015" y1="53533" x2="74653" y2="38121"/>
                        <a14:foregroundMark x1="82930" y1="10257" x2="82972" y2="9918"/>
                        <a14:foregroundMark x1="82162" y1="16412" x2="82638" y2="12596"/>
                        <a14:foregroundMark x1="80650" y1="28533" x2="81713" y2="20012"/>
                        <a14:foregroundMark x1="26039" y1="11010" x2="19195" y2="11141"/>
                        <a14:foregroundMark x1="68338" y1="10198" x2="27051" y2="10990"/>
                        <a14:foregroundMark x1="19195" y1="11141" x2="7025" y2="15111"/>
                        <a14:foregroundMark x1="7202" y1="82806" x2="7276" y2="83696"/>
                        <a14:foregroundMark x1="6085" y1="69414" x2="6374" y2="72876"/>
                        <a14:foregroundMark x1="3462" y1="37946" x2="4691" y2="52688"/>
                        <a14:foregroundMark x1="2787" y1="29847" x2="2943" y2="31722"/>
                        <a14:foregroundMark x1="7276" y1="83696" x2="14396" y2="91984"/>
                        <a14:foregroundMark x1="88648" y1="19833" x2="95134" y2="13530"/>
                        <a14:foregroundMark x1="81770" y1="26517" x2="82608" y2="25703"/>
                        <a14:foregroundMark x1="76808" y1="31339" x2="81401" y2="26876"/>
                        <a14:foregroundMark x1="76062" y1="32064" x2="76341" y2="31792"/>
                        <a14:foregroundMark x1="14396" y1="91984" x2="69570" y2="38371"/>
                        <a14:foregroundMark x1="90156" y1="9131" x2="84843" y2="4857"/>
                        <a14:foregroundMark x1="72679" y1="1288" x2="70898" y2="815"/>
                        <a14:foregroundMark x1="69958" y1="857" x2="55573" y2="1495"/>
                        <a14:foregroundMark x1="55573" y1="1495" x2="26701" y2="18390"/>
                        <a14:foregroundMark x1="23529" y1="20245" x2="22116" y2="22725"/>
                        <a14:foregroundMark x1="18709" y1="35689" x2="21517" y2="41440"/>
                        <a14:foregroundMark x1="21517" y1="41440" x2="60681" y2="28804"/>
                        <a14:foregroundMark x1="59752" y1="17663" x2="30341" y2="19022"/>
                        <a14:foregroundMark x1="30341" y1="19022" x2="26748" y2="21575"/>
                        <a14:foregroundMark x1="12499" y1="43207" x2="10062" y2="54348"/>
                        <a14:foregroundMark x1="11486" y1="62730" x2="12693" y2="69837"/>
                        <a14:foregroundMark x1="11112" y1="60529" x2="11300" y2="61633"/>
                        <a14:foregroundMark x1="10062" y1="54348" x2="11097" y2="60442"/>
                        <a14:foregroundMark x1="12693" y1="69837" x2="24768" y2="84783"/>
                        <a14:foregroundMark x1="24768" y1="84783" x2="39009" y2="92255"/>
                        <a14:foregroundMark x1="39009" y1="92255" x2="54180" y2="85870"/>
                        <a14:foregroundMark x1="74279" y1="59586" x2="84830" y2="45788"/>
                        <a14:foregroundMark x1="65369" y1="71238" x2="69703" y2="65571"/>
                        <a14:foregroundMark x1="54180" y1="85870" x2="65146" y2="71529"/>
                        <a14:foregroundMark x1="85459" y1="40263" x2="85833" y2="36979"/>
                        <a14:foregroundMark x1="84830" y1="45788" x2="85043" y2="43917"/>
                        <a14:foregroundMark x1="84951" y1="31867" x2="76184" y2="29815"/>
                        <a14:foregroundMark x1="37461" y1="28804" x2="34520" y2="42527"/>
                        <a14:foregroundMark x1="34520" y1="42527" x2="47988" y2="64538"/>
                        <a14:foregroundMark x1="47988" y1="64538" x2="58417" y2="63951"/>
                        <a14:foregroundMark x1="73774" y1="59510" x2="79412" y2="46875"/>
                        <a14:foregroundMark x1="79412" y1="46875" x2="77613" y2="40636"/>
                        <a14:foregroundMark x1="72772" y1="34162" x2="62693" y2="29891"/>
                        <a14:foregroundMark x1="62693" y1="29891" x2="51084" y2="34375"/>
                        <a14:foregroundMark x1="51084" y1="34375" x2="50464" y2="34918"/>
                        <a14:foregroundMark x1="40093" y1="40353" x2="38545" y2="53533"/>
                        <a14:foregroundMark x1="38545" y1="53533" x2="47678" y2="60190"/>
                        <a14:foregroundMark x1="47678" y1="60190" x2="67337" y2="43478"/>
                        <a14:foregroundMark x1="68857" y1="37476" x2="70623" y2="30502"/>
                        <a14:foregroundMark x1="67337" y1="43478" x2="68572" y2="38600"/>
                        <a14:foregroundMark x1="70481" y1="27349" x2="60062" y2="24592"/>
                        <a14:foregroundMark x1="42570" y1="30978" x2="40867" y2="55707"/>
                        <a14:foregroundMark x1="46440" y1="52853" x2="46440" y2="52853"/>
                        <a14:foregroundMark x1="31889" y1="56793" x2="31889" y2="56793"/>
                        <a14:foregroundMark x1="33746" y1="65897" x2="33746" y2="65897"/>
                        <a14:foregroundMark x1="53560" y1="72418" x2="53560" y2="72418"/>
                        <a14:foregroundMark x1="55263" y1="79484" x2="54954" y2="58967"/>
                        <a14:foregroundMark x1="53560" y1="97690" x2="55728" y2="53940"/>
                        <a14:foregroundMark x1="55728" y1="53940" x2="58978" y2="43342"/>
                        <a14:foregroundMark x1="58978" y1="43342" x2="72446" y2="40353"/>
                        <a14:foregroundMark x1="72446" y1="40353" x2="84675" y2="48098"/>
                        <a14:foregroundMark x1="84675" y1="48098" x2="89009" y2="58967"/>
                        <a14:foregroundMark x1="89009" y1="58967" x2="94272" y2="48098"/>
                        <a14:foregroundMark x1="94272" y1="48098" x2="85294" y2="56793"/>
                        <a14:foregroundMark x1="85691" y1="61358" x2="85803" y2="62644"/>
                        <a14:foregroundMark x1="85294" y1="56793" x2="85685" y2="61290"/>
                        <a14:foregroundMark x1="89857" y1="75605" x2="93189" y2="80163"/>
                        <a14:foregroundMark x1="93189" y1="80163" x2="93034" y2="58016"/>
                        <a14:foregroundMark x1="93034" y1="58016" x2="93653" y2="94293"/>
                        <a14:foregroundMark x1="93653" y1="94293" x2="95046" y2="56793"/>
                        <a14:foregroundMark x1="95046" y1="56793" x2="85604" y2="50679"/>
                        <a14:foregroundMark x1="85604" y1="50679" x2="88545" y2="48641"/>
                        <a14:foregroundMark x1="34056" y1="48370" x2="34056" y2="58560"/>
                        <a14:foregroundMark x1="21981" y1="90217" x2="8204" y2="94158"/>
                        <a14:foregroundMark x1="8204" y1="94158" x2="23529" y2="95109"/>
                        <a14:foregroundMark x1="23529" y1="95109" x2="37926" y2="93207"/>
                        <a14:foregroundMark x1="37926" y1="93207" x2="45356" y2="98098"/>
                        <a14:foregroundMark x1="94737" y1="44158" x2="94737" y2="69429"/>
                        <a14:backgroundMark x1="774" y1="33696" x2="14087" y2="33424"/>
                        <a14:backgroundMark x1="14087" y1="33424" x2="24613" y2="24049"/>
                        <a14:backgroundMark x1="24613" y1="24049" x2="28173" y2="0"/>
                        <a14:backgroundMark x1="11300" y1="4484" x2="774" y2="19701"/>
                        <a14:backgroundMark x1="774" y1="19701" x2="4180" y2="29484"/>
                        <a14:backgroundMark x1="4180" y1="29484" x2="15480" y2="26087"/>
                        <a14:backgroundMark x1="15480" y1="26087" x2="15480" y2="26087"/>
                        <a14:backgroundMark x1="16873" y1="16576" x2="16873" y2="16576"/>
                        <a14:backgroundMark x1="16563" y1="19429" x2="19350" y2="22554"/>
                        <a14:backgroundMark x1="19350" y1="14130" x2="5728" y2="19293"/>
                        <a14:backgroundMark x1="5728" y1="19293" x2="7895" y2="21875"/>
                        <a14:backgroundMark x1="27090" y1="26766" x2="15480" y2="35054"/>
                        <a14:backgroundMark x1="15480" y1="35054" x2="3715" y2="37636"/>
                        <a14:backgroundMark x1="3715" y1="37636" x2="3406" y2="37908"/>
                        <a14:backgroundMark x1="23994" y1="13451" x2="24149" y2="23777"/>
                        <a14:backgroundMark x1="24149" y1="23777" x2="10062" y2="42255"/>
                        <a14:backgroundMark x1="10062" y1="42255" x2="9598" y2="42391"/>
                        <a14:backgroundMark x1="3870" y1="59239" x2="2941" y2="81793"/>
                        <a14:backgroundMark x1="2941" y1="81793" x2="310" y2="87908"/>
                        <a14:backgroundMark x1="1703" y1="52989" x2="8824" y2="61685"/>
                        <a14:backgroundMark x1="8824" y1="61685" x2="9133" y2="73098"/>
                        <a14:backgroundMark x1="9133" y1="73098" x2="464" y2="90625"/>
                        <a14:backgroundMark x1="65944" y1="99049" x2="65944" y2="72826"/>
                        <a14:backgroundMark x1="65944" y1="72826" x2="72446" y2="63179"/>
                        <a14:backgroundMark x1="72446" y1="63179" x2="85294" y2="71467"/>
                        <a14:backgroundMark x1="85294" y1="71467" x2="84211" y2="98370"/>
                        <a14:backgroundMark x1="84211" y1="98370" x2="83437" y2="99864"/>
                        <a14:backgroundMark x1="65944" y1="58288" x2="65944" y2="58288"/>
                        <a14:backgroundMark x1="60681" y1="63451" x2="62074" y2="68207"/>
                        <a14:backgroundMark x1="62074" y1="64402" x2="75542" y2="63179"/>
                        <a14:backgroundMark x1="75542" y1="63179" x2="79567" y2="68342"/>
                        <a14:backgroundMark x1="69659" y1="61005" x2="84211" y2="63179"/>
                        <a14:backgroundMark x1="84211" y1="63179" x2="88700" y2="72962"/>
                        <a14:backgroundMark x1="88700" y1="72962" x2="87771" y2="74864"/>
                        <a14:backgroundMark x1="81734" y1="16168" x2="73065" y2="26223"/>
                        <a14:backgroundMark x1="73065" y1="26223" x2="73529" y2="36549"/>
                        <a14:backgroundMark x1="73529" y1="36549" x2="73529" y2="36685"/>
                        <a14:backgroundMark x1="88854" y1="19837" x2="88545" y2="32337"/>
                        <a14:backgroundMark x1="88545" y1="32337" x2="78483" y2="38995"/>
                        <a14:backgroundMark x1="78483" y1="38995" x2="74923" y2="25136"/>
                        <a14:backgroundMark x1="74923" y1="25136" x2="86533" y2="543"/>
                        <a14:backgroundMark x1="82043" y1="10734" x2="70124" y2="7473"/>
                        <a14:backgroundMark x1="70124" y1="7473" x2="74149" y2="18750"/>
                        <a14:backgroundMark x1="74149" y1="18750" x2="73375" y2="33016"/>
                        <a14:backgroundMark x1="69350" y1="36685" x2="82353" y2="33696"/>
                        <a14:backgroundMark x1="82353" y1="33696" x2="93344" y2="23913"/>
                        <a14:backgroundMark x1="93344" y1="23913" x2="95666" y2="11821"/>
                        <a14:backgroundMark x1="95666" y1="11821" x2="81424" y2="9511"/>
                        <a14:backgroundMark x1="81424" y1="9511" x2="75542" y2="17663"/>
                        <a14:backgroundMark x1="85449" y1="12636" x2="83746" y2="25815"/>
                        <a14:backgroundMark x1="83746" y1="25815" x2="84675" y2="27717"/>
                        <a14:backgroundMark x1="84056" y1="2038" x2="71362" y2="2717"/>
                        <a14:backgroundMark x1="71362" y1="2717" x2="83437" y2="6386"/>
                        <a14:backgroundMark x1="83437" y1="6386" x2="71981" y2="3804"/>
                        <a14:backgroundMark x1="71981" y1="3804" x2="76471" y2="7473"/>
                        <a14:backgroundMark x1="73839" y1="34239" x2="83437" y2="42391"/>
                        <a14:backgroundMark x1="83437" y1="42391" x2="89164" y2="41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26" y="997307"/>
            <a:ext cx="3146583" cy="358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10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BE54F-5A4E-FA27-FF43-6A0FF539B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01190619-81CD-121E-845F-AECCEAA9E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601" cy="1439056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440DBF-DEA0-7834-CB2A-31FBB44CAF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400" dirty="0"/>
              <a:t>Le conflit : Problème ou solution ? Vers des relations plus agiles</a:t>
            </a:r>
            <a:endParaRPr lang="fr-FR" dirty="0"/>
          </a:p>
        </p:txBody>
      </p:sp>
      <p:pic>
        <p:nvPicPr>
          <p:cNvPr id="9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1E5D49B9-2503-2394-0363-2AA5DD31B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9" y="0"/>
            <a:ext cx="673601" cy="1439056"/>
          </a:xfrm>
          <a:prstGeom prst="rect">
            <a:avLst/>
          </a:prstGeom>
        </p:spPr>
      </p:pic>
      <p:pic>
        <p:nvPicPr>
          <p:cNvPr id="10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42E34A29-BED9-E3D9-4AC1-3C2602A0E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277"/>
            <a:ext cx="673601" cy="1439056"/>
          </a:xfrm>
          <a:prstGeom prst="rect">
            <a:avLst/>
          </a:prstGeom>
        </p:spPr>
      </p:pic>
      <p:pic>
        <p:nvPicPr>
          <p:cNvPr id="11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D0749630-021B-C341-EF1D-E824129BA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554"/>
            <a:ext cx="673601" cy="1439056"/>
          </a:xfrm>
          <a:prstGeom prst="rect">
            <a:avLst/>
          </a:prstGeom>
        </p:spPr>
      </p:pic>
      <p:pic>
        <p:nvPicPr>
          <p:cNvPr id="12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9FFC64A3-13CD-CD6E-DE2D-D3F49D7EB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810831"/>
            <a:ext cx="673601" cy="1439056"/>
          </a:xfrm>
          <a:prstGeom prst="rect">
            <a:avLst/>
          </a:prstGeom>
        </p:spPr>
      </p:pic>
      <p:pic>
        <p:nvPicPr>
          <p:cNvPr id="13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C974B25E-F88E-C20E-9FFF-C0A64101A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64"/>
          <a:stretch/>
        </p:blipFill>
        <p:spPr>
          <a:xfrm>
            <a:off x="-3" y="5081108"/>
            <a:ext cx="673601" cy="940216"/>
          </a:xfrm>
          <a:prstGeom prst="rect">
            <a:avLst/>
          </a:prstGeom>
        </p:spPr>
      </p:pic>
      <p:pic>
        <p:nvPicPr>
          <p:cNvPr id="14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4E9E915F-0953-8281-CA36-46CCD7595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8" y="1270277"/>
            <a:ext cx="673601" cy="1439056"/>
          </a:xfrm>
          <a:prstGeom prst="rect">
            <a:avLst/>
          </a:prstGeom>
        </p:spPr>
      </p:pic>
      <p:pic>
        <p:nvPicPr>
          <p:cNvPr id="15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E0A5A7D9-7E47-1329-43B3-36FBC8B94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6" y="2540554"/>
            <a:ext cx="673601" cy="1439056"/>
          </a:xfrm>
          <a:prstGeom prst="rect">
            <a:avLst/>
          </a:prstGeom>
        </p:spPr>
      </p:pic>
      <p:pic>
        <p:nvPicPr>
          <p:cNvPr id="16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09C7049C-BCBC-467A-D0BC-1A39FB042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3" y="3810831"/>
            <a:ext cx="673601" cy="1439056"/>
          </a:xfrm>
          <a:prstGeom prst="rect">
            <a:avLst/>
          </a:prstGeom>
        </p:spPr>
      </p:pic>
      <p:pic>
        <p:nvPicPr>
          <p:cNvPr id="17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D1BDB514-A859-D9F8-D088-698C6F8C4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4664" b="34664"/>
          <a:stretch/>
        </p:blipFill>
        <p:spPr>
          <a:xfrm>
            <a:off x="11518390" y="4582268"/>
            <a:ext cx="673601" cy="1439056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EA6E24B6-7469-265D-046C-F9000DBDE6A2}"/>
              </a:ext>
            </a:extLst>
          </p:cNvPr>
          <p:cNvSpPr txBox="1">
            <a:spLocks/>
          </p:cNvSpPr>
          <p:nvPr/>
        </p:nvSpPr>
        <p:spPr>
          <a:xfrm>
            <a:off x="4696955" y="975470"/>
            <a:ext cx="6560647" cy="42744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F48A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fr-FR" sz="4000" b="1" dirty="0">
                <a:solidFill>
                  <a:srgbClr val="FF86B5"/>
                </a:solidFill>
                <a:effectLst/>
                <a:latin typeface="PHOSPHATE INLINE" panose="02000506050000020004" pitchFamily="2" charset="77"/>
                <a:cs typeface="PHOSPHATE INLINE" panose="02000506050000020004" pitchFamily="2" charset="77"/>
              </a:rPr>
              <a:t>Question 4 :</a:t>
            </a:r>
          </a:p>
          <a:p>
            <a:pPr algn="ctr">
              <a:lnSpc>
                <a:spcPct val="130000"/>
              </a:lnSpc>
            </a:pPr>
            <a:r>
              <a:rPr lang="fr-FR" sz="4000" b="1" dirty="0">
                <a:effectLst/>
                <a:latin typeface="PHOSPHATE INLINE" panose="02000506050000020004" pitchFamily="2" charset="77"/>
                <a:cs typeface="PHOSPHATE INLINE" panose="02000506050000020004" pitchFamily="2" charset="77"/>
              </a:rPr>
              <a:t>Qu’est-ce que je veux vraiment ?</a:t>
            </a:r>
            <a:endParaRPr lang="fr-FR" sz="4000" dirty="0">
              <a:effectLst/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  <p:pic>
        <p:nvPicPr>
          <p:cNvPr id="5" name="Image 4" descr="Une image contenant croquis, dessin, Dessin d’enfant, Dessin au trait&#10;&#10;Le contenu généré par l’IA peut être incorrect.">
            <a:extLst>
              <a:ext uri="{FF2B5EF4-FFF2-40B4-BE49-F238E27FC236}">
                <a16:creationId xmlns:a16="http://schemas.microsoft.com/office/drawing/2014/main" id="{3746E571-E71B-6CB6-AB8E-374A7FA15F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25" y="583345"/>
            <a:ext cx="2798084" cy="466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60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1912D-9C18-C3BF-02E6-A825BBC65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7F7216F1-0938-D29D-8578-A94B33018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601" cy="1439056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C2B09B-71DD-7DEE-428F-136A55E9E5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400" dirty="0"/>
              <a:t>Le conflit : Problème ou solution ? Vers des relations plus agiles</a:t>
            </a:r>
            <a:endParaRPr lang="fr-FR" dirty="0"/>
          </a:p>
        </p:txBody>
      </p:sp>
      <p:pic>
        <p:nvPicPr>
          <p:cNvPr id="9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1167E3BE-13DF-D508-E55D-4890AE72E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9" y="0"/>
            <a:ext cx="673601" cy="1439056"/>
          </a:xfrm>
          <a:prstGeom prst="rect">
            <a:avLst/>
          </a:prstGeom>
        </p:spPr>
      </p:pic>
      <p:pic>
        <p:nvPicPr>
          <p:cNvPr id="10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24DC4E16-9387-DFA1-6AB9-DF80F63FE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277"/>
            <a:ext cx="673601" cy="1439056"/>
          </a:xfrm>
          <a:prstGeom prst="rect">
            <a:avLst/>
          </a:prstGeom>
        </p:spPr>
      </p:pic>
      <p:pic>
        <p:nvPicPr>
          <p:cNvPr id="11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B83EEDAA-F4ED-80A7-2580-E344B2C6B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554"/>
            <a:ext cx="673601" cy="1439056"/>
          </a:xfrm>
          <a:prstGeom prst="rect">
            <a:avLst/>
          </a:prstGeom>
        </p:spPr>
      </p:pic>
      <p:pic>
        <p:nvPicPr>
          <p:cNvPr id="12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90E6A96A-438D-DCE8-C73C-796497C5E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810831"/>
            <a:ext cx="673601" cy="1439056"/>
          </a:xfrm>
          <a:prstGeom prst="rect">
            <a:avLst/>
          </a:prstGeom>
        </p:spPr>
      </p:pic>
      <p:pic>
        <p:nvPicPr>
          <p:cNvPr id="13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A3197724-488E-90DB-360B-0EA239096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64"/>
          <a:stretch/>
        </p:blipFill>
        <p:spPr>
          <a:xfrm>
            <a:off x="-3" y="5081108"/>
            <a:ext cx="673601" cy="940216"/>
          </a:xfrm>
          <a:prstGeom prst="rect">
            <a:avLst/>
          </a:prstGeom>
        </p:spPr>
      </p:pic>
      <p:pic>
        <p:nvPicPr>
          <p:cNvPr id="14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7DF260D9-C0CB-EB18-A7D5-47735E30D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8" y="1270277"/>
            <a:ext cx="673601" cy="1439056"/>
          </a:xfrm>
          <a:prstGeom prst="rect">
            <a:avLst/>
          </a:prstGeom>
        </p:spPr>
      </p:pic>
      <p:pic>
        <p:nvPicPr>
          <p:cNvPr id="15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1DBC9F14-32FB-4DB6-3480-EDDC5337E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6" y="2540554"/>
            <a:ext cx="673601" cy="1439056"/>
          </a:xfrm>
          <a:prstGeom prst="rect">
            <a:avLst/>
          </a:prstGeom>
        </p:spPr>
      </p:pic>
      <p:pic>
        <p:nvPicPr>
          <p:cNvPr id="16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8DD983B2-C1B1-9082-4BF5-79C14DF80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3" y="3810831"/>
            <a:ext cx="673601" cy="1439056"/>
          </a:xfrm>
          <a:prstGeom prst="rect">
            <a:avLst/>
          </a:prstGeom>
        </p:spPr>
      </p:pic>
      <p:pic>
        <p:nvPicPr>
          <p:cNvPr id="17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C6CEC189-00AF-A68C-81C8-37CA1EC9B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4664" b="34664"/>
          <a:stretch/>
        </p:blipFill>
        <p:spPr>
          <a:xfrm>
            <a:off x="11518390" y="4582268"/>
            <a:ext cx="673601" cy="1439056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44883B2A-E75B-1D1E-ADB6-00C134307E56}"/>
              </a:ext>
            </a:extLst>
          </p:cNvPr>
          <p:cNvSpPr txBox="1">
            <a:spLocks/>
          </p:cNvSpPr>
          <p:nvPr/>
        </p:nvSpPr>
        <p:spPr>
          <a:xfrm>
            <a:off x="1047757" y="1598798"/>
            <a:ext cx="6560647" cy="26356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F48A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fr-FR" sz="4000" b="1" dirty="0">
                <a:solidFill>
                  <a:srgbClr val="FF86B5"/>
                </a:solidFill>
                <a:effectLst/>
                <a:latin typeface="PHOSPHATE INLINE" panose="02000506050000020004" pitchFamily="2" charset="77"/>
                <a:cs typeface="PHOSPHATE INLINE" panose="02000506050000020004" pitchFamily="2" charset="77"/>
              </a:rPr>
              <a:t>Question 5 :</a:t>
            </a:r>
          </a:p>
          <a:p>
            <a:pPr algn="ctr">
              <a:lnSpc>
                <a:spcPct val="130000"/>
              </a:lnSpc>
            </a:pPr>
            <a:r>
              <a:rPr lang="fr-FR" sz="4000" b="1" dirty="0">
                <a:effectLst/>
                <a:latin typeface="PHOSPHATE INLINE" panose="02000506050000020004" pitchFamily="2" charset="77"/>
                <a:cs typeface="PHOSPHATE INLINE" panose="02000506050000020004" pitchFamily="2" charset="77"/>
              </a:rPr>
              <a:t>Qu’est-ce qui vous empêche d’adopter un comportement neuf et créateur ?</a:t>
            </a:r>
            <a:endParaRPr lang="fr-FR" sz="4000" dirty="0">
              <a:effectLst/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  <p:pic>
        <p:nvPicPr>
          <p:cNvPr id="3" name="Image 2" descr="Une image contenant dessin, croquis, Dessin d’enfant, Dessin au trait&#10;&#10;Le contenu généré par l’IA peut être incorrect.">
            <a:extLst>
              <a:ext uri="{FF2B5EF4-FFF2-40B4-BE49-F238E27FC236}">
                <a16:creationId xmlns:a16="http://schemas.microsoft.com/office/drawing/2014/main" id="{20D7EDC8-4C0F-B20E-3EB9-6EE0A57085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619" b="97453" l="3896" r="93669">
                        <a14:foregroundMark x1="4106" y1="46678" x2="3981" y2="54640"/>
                        <a14:foregroundMark x1="4708" y1="8311" x2="4167" y2="42781"/>
                        <a14:foregroundMark x1="8469" y1="67046" x2="12662" y2="73458"/>
                        <a14:foregroundMark x1="7477" y1="65530" x2="7757" y2="65959"/>
                        <a14:foregroundMark x1="19209" y1="77038" x2="20685" y2="77845"/>
                        <a14:foregroundMark x1="12662" y1="73458" x2="17751" y2="76241"/>
                        <a14:foregroundMark x1="25977" y1="80190" x2="37500" y2="81635"/>
                        <a14:foregroundMark x1="37500" y1="81635" x2="48778" y2="80447"/>
                        <a14:foregroundMark x1="77608" y1="56904" x2="83442" y2="51475"/>
                        <a14:foregroundMark x1="60419" y1="72900" x2="73102" y2="61097"/>
                        <a14:foregroundMark x1="54031" y1="78844" x2="56607" y2="76447"/>
                        <a14:foregroundMark x1="87874" y1="42529" x2="90747" y2="36729"/>
                        <a14:foregroundMark x1="83442" y1="51475" x2="85942" y2="46428"/>
                        <a14:foregroundMark x1="90747" y1="36729" x2="92045" y2="25603"/>
                        <a14:foregroundMark x1="92045" y1="25603" x2="88636" y2="9249"/>
                        <a14:foregroundMark x1="88636" y1="9249" x2="80682" y2="1475"/>
                        <a14:foregroundMark x1="80682" y1="1475" x2="23539" y2="1475"/>
                        <a14:foregroundMark x1="23539" y1="1475" x2="3734" y2="6836"/>
                        <a14:foregroundMark x1="3734" y1="6836" x2="4870" y2="38204"/>
                        <a14:foregroundMark x1="28311" y1="53043" x2="34091" y2="56702"/>
                        <a14:foregroundMark x1="27131" y1="52296" x2="28160" y2="52947"/>
                        <a14:foregroundMark x1="4870" y1="38204" x2="12414" y2="42980"/>
                        <a14:foregroundMark x1="54367" y1="57106" x2="61039" y2="57239"/>
                        <a14:foregroundMark x1="34091" y1="56702" x2="47922" y2="56978"/>
                        <a14:foregroundMark x1="61039" y1="57239" x2="82143" y2="50268"/>
                        <a14:foregroundMark x1="94030" y1="42541" x2="97403" y2="40349"/>
                        <a14:foregroundMark x1="82143" y1="50268" x2="88093" y2="46400"/>
                        <a14:foregroundMark x1="97403" y1="40349" x2="93831" y2="4021"/>
                        <a14:foregroundMark x1="38424" y1="4635" x2="37330" y2="4647"/>
                        <a14:foregroundMark x1="93831" y1="4021" x2="38857" y2="4630"/>
                        <a14:foregroundMark x1="20045" y1="9664" x2="11688" y2="9920"/>
                        <a14:foregroundMark x1="33268" y1="9259" x2="27094" y2="9448"/>
                        <a14:foregroundMark x1="11688" y1="9920" x2="1136" y2="35389"/>
                        <a14:foregroundMark x1="3001" y1="46651" x2="4221" y2="54021"/>
                        <a14:foregroundMark x1="1136" y1="35389" x2="2353" y2="42738"/>
                        <a14:foregroundMark x1="8674" y1="56875" x2="14385" y2="60536"/>
                        <a14:foregroundMark x1="4221" y1="54021" x2="4924" y2="54472"/>
                        <a14:foregroundMark x1="49838" y1="23324" x2="649" y2="21850"/>
                        <a14:foregroundMark x1="649" y1="21850" x2="4058" y2="40214"/>
                        <a14:foregroundMark x1="4058" y1="40214" x2="8549" y2="42887"/>
                        <a14:foregroundMark x1="29418" y1="50522" x2="43344" y2="49732"/>
                        <a14:foregroundMark x1="28582" y1="50569" x2="29348" y2="50526"/>
                        <a14:foregroundMark x1="43344" y1="49732" x2="60227" y2="41287"/>
                        <a14:foregroundMark x1="60227" y1="41287" x2="71753" y2="30295"/>
                        <a14:foregroundMark x1="71753" y1="30295" x2="65097" y2="15416"/>
                        <a14:foregroundMark x1="65097" y1="15416" x2="59091" y2="13941"/>
                        <a14:foregroundMark x1="25516" y1="83886" x2="25325" y2="85121"/>
                        <a14:foregroundMark x1="25605" y1="83309" x2="25532" y2="83784"/>
                        <a14:foregroundMark x1="27273" y1="72520" x2="25722" y2="82555"/>
                        <a14:foregroundMark x1="25325" y1="85121" x2="27435" y2="95308"/>
                        <a14:foregroundMark x1="27435" y1="95308" x2="44643" y2="99464"/>
                        <a14:foregroundMark x1="44643" y1="99464" x2="57613" y2="97934"/>
                        <a14:foregroundMark x1="62762" y1="95969" x2="69643" y2="86461"/>
                        <a14:foregroundMark x1="69643" y1="86461" x2="63578" y2="82110"/>
                        <a14:foregroundMark x1="48527" y1="79357" x2="35877" y2="79357"/>
                        <a14:foregroundMark x1="57417" y1="79357" x2="54149" y2="79357"/>
                        <a14:foregroundMark x1="35877" y1="79357" x2="30844" y2="81903"/>
                        <a14:backgroundMark x1="95455" y1="44370" x2="74351" y2="44638"/>
                        <a14:backgroundMark x1="74351" y1="44638" x2="57630" y2="48660"/>
                        <a14:backgroundMark x1="57630" y1="48660" x2="50162" y2="58311"/>
                        <a14:backgroundMark x1="50162" y1="58311" x2="49026" y2="69303"/>
                        <a14:backgroundMark x1="49026" y1="69303" x2="53896" y2="90483"/>
                        <a14:backgroundMark x1="53896" y1="90483" x2="62500" y2="99330"/>
                        <a14:backgroundMark x1="78409" y1="57775" x2="54221" y2="63003"/>
                        <a14:backgroundMark x1="74026" y1="74129" x2="61364" y2="78686"/>
                        <a14:backgroundMark x1="61364" y1="78686" x2="57468" y2="83244"/>
                        <a14:backgroundMark x1="53084" y1="67560" x2="60552" y2="77346"/>
                        <a14:backgroundMark x1="60552" y1="77346" x2="61039" y2="86193"/>
                        <a14:backgroundMark x1="325" y1="44638" x2="17045" y2="45040"/>
                        <a14:backgroundMark x1="17045" y1="45040" x2="25812" y2="56032"/>
                        <a14:backgroundMark x1="25812" y1="56032" x2="22890" y2="83110"/>
                        <a14:backgroundMark x1="22890" y1="83110" x2="15422" y2="99598"/>
                        <a14:backgroundMark x1="3896" y1="58713" x2="1299" y2="71984"/>
                        <a14:backgroundMark x1="1299" y1="71984" x2="16071" y2="78954"/>
                        <a14:backgroundMark x1="16071" y1="78954" x2="25974" y2="69437"/>
                        <a14:backgroundMark x1="25974" y1="69437" x2="19156" y2="60858"/>
                        <a14:backgroundMark x1="19156" y1="60858" x2="15422" y2="61662"/>
                        <a14:backgroundMark x1="5195" y1="54424" x2="8117" y2="65416"/>
                        <a14:backgroundMark x1="8117" y1="65416" x2="23864" y2="61930"/>
                        <a14:backgroundMark x1="23864" y1="61930" x2="29058" y2="51340"/>
                        <a14:backgroundMark x1="29058" y1="51340" x2="14773" y2="46515"/>
                        <a14:backgroundMark x1="14773" y1="46515" x2="5844" y2="47855"/>
                        <a14:backgroundMark x1="32792" y1="6032" x2="20292" y2="6434"/>
                        <a14:backgroundMark x1="20292" y1="6434" x2="28734" y2="14477"/>
                        <a14:backgroundMark x1="28734" y1="14477" x2="38149" y2="6032"/>
                        <a14:backgroundMark x1="38149" y1="6032" x2="32792" y2="3753"/>
                        <a14:backgroundMark x1="33604" y1="30965" x2="33604" y2="30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18" y="814116"/>
            <a:ext cx="39116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91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CA9F1-AA41-A08C-775B-6E6581314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3C376615-FFA1-EB07-6AB9-ED31E32F4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601" cy="1439056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1D610C-2FAE-D0D0-F00A-95DAF4EB9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400" dirty="0"/>
              <a:t>Le conflit : Problème ou solution ? Vers des relations plus agiles</a:t>
            </a:r>
            <a:endParaRPr lang="fr-FR" dirty="0"/>
          </a:p>
        </p:txBody>
      </p:sp>
      <p:pic>
        <p:nvPicPr>
          <p:cNvPr id="9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66EDCD74-FFA6-49F8-2108-483465F23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9" y="0"/>
            <a:ext cx="673601" cy="1439056"/>
          </a:xfrm>
          <a:prstGeom prst="rect">
            <a:avLst/>
          </a:prstGeom>
        </p:spPr>
      </p:pic>
      <p:pic>
        <p:nvPicPr>
          <p:cNvPr id="10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B539EA07-57DE-3E34-A4E4-A21539098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277"/>
            <a:ext cx="673601" cy="1439056"/>
          </a:xfrm>
          <a:prstGeom prst="rect">
            <a:avLst/>
          </a:prstGeom>
        </p:spPr>
      </p:pic>
      <p:pic>
        <p:nvPicPr>
          <p:cNvPr id="11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B1D26D6C-0D4E-076A-1D24-400A878F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554"/>
            <a:ext cx="673601" cy="1439056"/>
          </a:xfrm>
          <a:prstGeom prst="rect">
            <a:avLst/>
          </a:prstGeom>
        </p:spPr>
      </p:pic>
      <p:pic>
        <p:nvPicPr>
          <p:cNvPr id="12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C7FE59C3-928D-3E67-D8FF-BC63F834A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810831"/>
            <a:ext cx="673601" cy="1439056"/>
          </a:xfrm>
          <a:prstGeom prst="rect">
            <a:avLst/>
          </a:prstGeom>
        </p:spPr>
      </p:pic>
      <p:pic>
        <p:nvPicPr>
          <p:cNvPr id="13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41E15CE7-98E7-C2D8-3A7D-4655CEA93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64"/>
          <a:stretch/>
        </p:blipFill>
        <p:spPr>
          <a:xfrm>
            <a:off x="-3" y="5081108"/>
            <a:ext cx="673601" cy="940216"/>
          </a:xfrm>
          <a:prstGeom prst="rect">
            <a:avLst/>
          </a:prstGeom>
        </p:spPr>
      </p:pic>
      <p:pic>
        <p:nvPicPr>
          <p:cNvPr id="14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1F8E329F-24B4-22F5-2197-793B21732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8" y="1270277"/>
            <a:ext cx="673601" cy="1439056"/>
          </a:xfrm>
          <a:prstGeom prst="rect">
            <a:avLst/>
          </a:prstGeom>
        </p:spPr>
      </p:pic>
      <p:pic>
        <p:nvPicPr>
          <p:cNvPr id="15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8EF72AB7-9941-B10E-9DEC-8BCBD7D4E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6" y="2540554"/>
            <a:ext cx="673601" cy="1439056"/>
          </a:xfrm>
          <a:prstGeom prst="rect">
            <a:avLst/>
          </a:prstGeom>
        </p:spPr>
      </p:pic>
      <p:pic>
        <p:nvPicPr>
          <p:cNvPr id="16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7A85B26D-16E5-0C81-810B-6F50FA7A7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3" y="3810831"/>
            <a:ext cx="673601" cy="1439056"/>
          </a:xfrm>
          <a:prstGeom prst="rect">
            <a:avLst/>
          </a:prstGeom>
        </p:spPr>
      </p:pic>
      <p:pic>
        <p:nvPicPr>
          <p:cNvPr id="17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5B79B123-CE7C-2E87-68A3-DDB42E6E7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4664" b="34664"/>
          <a:stretch/>
        </p:blipFill>
        <p:spPr>
          <a:xfrm>
            <a:off x="11518390" y="4582268"/>
            <a:ext cx="673601" cy="1439056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0BF7EB76-5C95-7B8B-F136-1133CDC83A5B}"/>
              </a:ext>
            </a:extLst>
          </p:cNvPr>
          <p:cNvSpPr txBox="1">
            <a:spLocks/>
          </p:cNvSpPr>
          <p:nvPr/>
        </p:nvSpPr>
        <p:spPr>
          <a:xfrm>
            <a:off x="4957737" y="1407144"/>
            <a:ext cx="6560647" cy="3430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F48A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fr-FR" sz="4000" b="1" dirty="0">
                <a:solidFill>
                  <a:srgbClr val="FF86B5"/>
                </a:solidFill>
                <a:effectLst/>
                <a:latin typeface="PHOSPHATE INLINE" panose="02000506050000020004" pitchFamily="2" charset="77"/>
                <a:cs typeface="PHOSPHATE INLINE" panose="02000506050000020004" pitchFamily="2" charset="77"/>
              </a:rPr>
              <a:t>Question </a:t>
            </a:r>
            <a:r>
              <a:rPr lang="fr-FR" sz="4000" dirty="0">
                <a:solidFill>
                  <a:srgbClr val="FF86B5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6 </a:t>
            </a:r>
            <a:r>
              <a:rPr lang="fr-FR" sz="4000" b="1" dirty="0">
                <a:solidFill>
                  <a:srgbClr val="FF86B5"/>
                </a:solidFill>
                <a:effectLst/>
                <a:latin typeface="PHOSPHATE INLINE" panose="02000506050000020004" pitchFamily="2" charset="77"/>
                <a:cs typeface="PHOSPHATE INLINE" panose="02000506050000020004" pitchFamily="2" charset="77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fr-FR" sz="4000" b="1" dirty="0">
                <a:effectLst/>
                <a:latin typeface="PHOSPHATE INLINE" panose="02000506050000020004" pitchFamily="2" charset="77"/>
                <a:cs typeface="PHOSPHATE INLINE" panose="02000506050000020004" pitchFamily="2" charset="77"/>
              </a:rPr>
              <a:t>Trouver une façon créative d’expliquer </a:t>
            </a:r>
            <a:r>
              <a:rPr lang="fr-FR" sz="4000" dirty="0">
                <a:latin typeface="Phosphate Inline" panose="02000506050000020004" pitchFamily="2" charset="77"/>
                <a:cs typeface="Phosphate Inline" panose="02000506050000020004" pitchFamily="2" charset="77"/>
              </a:rPr>
              <a:t>ce</a:t>
            </a:r>
            <a:r>
              <a:rPr lang="fr-FR" sz="4000" b="1" dirty="0">
                <a:effectLst/>
                <a:latin typeface="PHOSPHATE INLINE" panose="02000506050000020004" pitchFamily="2" charset="77"/>
                <a:cs typeface="PHOSPHATE INLINE" panose="02000506050000020004" pitchFamily="2" charset="77"/>
              </a:rPr>
              <a:t> conflit</a:t>
            </a:r>
            <a:endParaRPr lang="fr-FR" sz="4000" dirty="0">
              <a:effectLst/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  <p:pic>
        <p:nvPicPr>
          <p:cNvPr id="5" name="Image 4" descr="Une image contenant croquis, dessin, Dessin d’enfant, Dessin au trait&#10;&#10;Le contenu généré par l’IA peut être incorrect.">
            <a:extLst>
              <a:ext uri="{FF2B5EF4-FFF2-40B4-BE49-F238E27FC236}">
                <a16:creationId xmlns:a16="http://schemas.microsoft.com/office/drawing/2014/main" id="{0B1957F6-9D94-CEA5-D901-D76DB08707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801" b="97190" l="324" r="99353">
                        <a14:foregroundMark x1="13760" y1="42274" x2="14401" y2="51991"/>
                        <a14:foregroundMark x1="12915" y1="29458" x2="13536" y2="38871"/>
                        <a14:foregroundMark x1="11791" y1="12418" x2="12638" y2="25268"/>
                        <a14:foregroundMark x1="11165" y1="2927" x2="11435" y2="7017"/>
                        <a14:foregroundMark x1="18696" y1="61237" x2="33657" y2="93443"/>
                        <a14:foregroundMark x1="14401" y1="51991" x2="17670" y2="59028"/>
                        <a14:foregroundMark x1="41464" y1="95796" x2="49191" y2="98126"/>
                        <a14:foregroundMark x1="33657" y1="93443" x2="36254" y2="94226"/>
                        <a14:foregroundMark x1="49191" y1="98126" x2="77994" y2="89813"/>
                        <a14:foregroundMark x1="77994" y1="89813" x2="99191" y2="75410"/>
                        <a14:foregroundMark x1="99191" y1="75410" x2="90129" y2="15925"/>
                        <a14:foregroundMark x1="44787" y1="12380" x2="16530" y2="10170"/>
                        <a14:foregroundMark x1="72546" y1="14550" x2="52092" y2="12951"/>
                        <a14:foregroundMark x1="5500" y1="12682" x2="647" y2="14286"/>
                        <a14:foregroundMark x1="53846" y1="19599" x2="55502" y2="34075"/>
                        <a14:foregroundMark x1="55502" y1="34075" x2="75081" y2="63115"/>
                        <a14:foregroundMark x1="75081" y1="63115" x2="93689" y2="74707"/>
                        <a14:foregroundMark x1="93689" y1="74707" x2="99353" y2="76112"/>
                        <a14:foregroundMark x1="85599" y1="26698" x2="71521" y2="36651"/>
                        <a14:foregroundMark x1="71521" y1="36651" x2="65696" y2="50117"/>
                        <a14:foregroundMark x1="65696" y1="50117" x2="65696" y2="54098"/>
                        <a14:foregroundMark x1="76861" y1="22482" x2="80259" y2="92037"/>
                        <a14:foregroundMark x1="14579" y1="8963" x2="24272" y2="6792"/>
                        <a14:foregroundMark x1="24272" y1="6792" x2="35881" y2="7081"/>
                        <a14:foregroundMark x1="39852" y1="9292" x2="45307" y2="17096"/>
                        <a14:foregroundMark x1="8251" y1="5048" x2="22330" y2="5269"/>
                        <a14:foregroundMark x1="44013" y1="90515" x2="46926" y2="99297"/>
                        <a14:foregroundMark x1="46926" y1="99297" x2="95631" y2="92037"/>
                        <a14:foregroundMark x1="95631" y1="92037" x2="67314" y2="91452"/>
                        <a14:foregroundMark x1="52751" y1="97190" x2="63107" y2="96487"/>
                        <a14:foregroundMark x1="83333" y1="20960" x2="81392" y2="16862"/>
                        <a14:foregroundMark x1="84951" y1="18150" x2="72168" y2="20492"/>
                        <a14:foregroundMark x1="72168" y1="20492" x2="67638" y2="23536"/>
                        <a14:backgroundMark x1="1618" y1="24005" x2="36246" y2="34426"/>
                        <a14:backgroundMark x1="36246" y1="34426" x2="50162" y2="43208"/>
                        <a14:backgroundMark x1="50162" y1="43208" x2="55178" y2="64871"/>
                        <a14:backgroundMark x1="55178" y1="64871" x2="42071" y2="91803"/>
                        <a14:backgroundMark x1="42071" y1="91803" x2="33981" y2="99883"/>
                        <a14:backgroundMark x1="16181" y1="69438" x2="16181" y2="69438"/>
                        <a14:backgroundMark x1="11165" y1="77283" x2="3883" y2="84543"/>
                        <a14:backgroundMark x1="3883" y1="84543" x2="11489" y2="92272"/>
                        <a14:backgroundMark x1="11489" y1="92272" x2="16181" y2="89930"/>
                        <a14:backgroundMark x1="18123" y1="59485" x2="1133" y2="61710"/>
                        <a14:backgroundMark x1="1133" y1="61710" x2="647" y2="61944"/>
                        <a14:backgroundMark x1="16181" y1="40515" x2="647" y2="40867"/>
                        <a14:backgroundMark x1="8252" y1="9485" x2="8252" y2="27283"/>
                        <a14:backgroundMark x1="4045" y1="5035" x2="15210" y2="11944"/>
                        <a14:backgroundMark x1="15210" y1="11944" x2="22006" y2="24239"/>
                        <a14:backgroundMark x1="35599" y1="4450" x2="46117" y2="10304"/>
                        <a14:backgroundMark x1="46117" y1="10304" x2="53722" y2="18033"/>
                        <a14:backgroundMark x1="80629" y1="15311" x2="98867" y2="13466"/>
                        <a14:backgroundMark x1="53722" y1="18033" x2="80624" y2="15312"/>
                        <a14:backgroundMark x1="98867" y1="13466" x2="98867" y2="13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9" y="258687"/>
            <a:ext cx="39243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85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BA1ED-B362-DE19-C00D-6B2BCC3C2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EF41C2C0-8E9D-1CAB-DC81-20FDD4B0D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601" cy="1439056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B17F84-F541-B95C-1317-89DC136C68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400" dirty="0"/>
              <a:t>Le conflit : Problème ou solution ? Vers des relations plus agiles</a:t>
            </a:r>
            <a:endParaRPr lang="fr-FR" dirty="0"/>
          </a:p>
        </p:txBody>
      </p:sp>
      <p:pic>
        <p:nvPicPr>
          <p:cNvPr id="9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C79E7CF7-384B-E0C9-49A1-398D156C4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9" y="0"/>
            <a:ext cx="673601" cy="1439056"/>
          </a:xfrm>
          <a:prstGeom prst="rect">
            <a:avLst/>
          </a:prstGeom>
        </p:spPr>
      </p:pic>
      <p:pic>
        <p:nvPicPr>
          <p:cNvPr id="10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E6AF5470-BC2C-93FE-D175-81CE3AA9F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277"/>
            <a:ext cx="673601" cy="1439056"/>
          </a:xfrm>
          <a:prstGeom prst="rect">
            <a:avLst/>
          </a:prstGeom>
        </p:spPr>
      </p:pic>
      <p:pic>
        <p:nvPicPr>
          <p:cNvPr id="11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A16B2049-4C28-377B-D0C7-7E9F8941F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554"/>
            <a:ext cx="673601" cy="1439056"/>
          </a:xfrm>
          <a:prstGeom prst="rect">
            <a:avLst/>
          </a:prstGeom>
        </p:spPr>
      </p:pic>
      <p:pic>
        <p:nvPicPr>
          <p:cNvPr id="12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D0C7949A-6A95-45BD-0916-9C75F4336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810831"/>
            <a:ext cx="673601" cy="1439056"/>
          </a:xfrm>
          <a:prstGeom prst="rect">
            <a:avLst/>
          </a:prstGeom>
        </p:spPr>
      </p:pic>
      <p:pic>
        <p:nvPicPr>
          <p:cNvPr id="13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263BD8BD-0EE4-FB55-BF78-3290612FE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64"/>
          <a:stretch/>
        </p:blipFill>
        <p:spPr>
          <a:xfrm>
            <a:off x="-3" y="5081108"/>
            <a:ext cx="673601" cy="940216"/>
          </a:xfrm>
          <a:prstGeom prst="rect">
            <a:avLst/>
          </a:prstGeom>
        </p:spPr>
      </p:pic>
      <p:pic>
        <p:nvPicPr>
          <p:cNvPr id="14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1FD72D49-C347-6530-F100-59DCA6668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8" y="1270277"/>
            <a:ext cx="673601" cy="1439056"/>
          </a:xfrm>
          <a:prstGeom prst="rect">
            <a:avLst/>
          </a:prstGeom>
        </p:spPr>
      </p:pic>
      <p:pic>
        <p:nvPicPr>
          <p:cNvPr id="15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682F0BE2-FC0D-C834-3520-5057A7E7C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6" y="2540554"/>
            <a:ext cx="673601" cy="1439056"/>
          </a:xfrm>
          <a:prstGeom prst="rect">
            <a:avLst/>
          </a:prstGeom>
        </p:spPr>
      </p:pic>
      <p:pic>
        <p:nvPicPr>
          <p:cNvPr id="16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6FF98E7E-D56E-050B-9F22-10871B089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3" y="3810831"/>
            <a:ext cx="673601" cy="1439056"/>
          </a:xfrm>
          <a:prstGeom prst="rect">
            <a:avLst/>
          </a:prstGeom>
        </p:spPr>
      </p:pic>
      <p:pic>
        <p:nvPicPr>
          <p:cNvPr id="17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38B05FDD-950A-4B33-26A7-B76DECBAF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4664" b="34664"/>
          <a:stretch/>
        </p:blipFill>
        <p:spPr>
          <a:xfrm>
            <a:off x="11518390" y="4582268"/>
            <a:ext cx="673601" cy="1439056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C8A782BE-C9D7-414B-BCE3-569F7431C24E}"/>
              </a:ext>
            </a:extLst>
          </p:cNvPr>
          <p:cNvSpPr txBox="1">
            <a:spLocks/>
          </p:cNvSpPr>
          <p:nvPr/>
        </p:nvSpPr>
        <p:spPr>
          <a:xfrm>
            <a:off x="3520727" y="2584179"/>
            <a:ext cx="5150539" cy="7678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F48A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fr-FR" sz="4000" dirty="0">
                <a:latin typeface="Phosphate Inline" panose="02000506050000020004" pitchFamily="2" charset="77"/>
                <a:cs typeface="Phosphate Inline" panose="02000506050000020004" pitchFamily="2" charset="77"/>
              </a:rPr>
              <a:t>ARBRE DECINIONNEL</a:t>
            </a:r>
            <a:endParaRPr lang="fr-FR" sz="2800" b="0" dirty="0">
              <a:solidFill>
                <a:srgbClr val="FF86B5"/>
              </a:solidFill>
              <a:effectLst/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21574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3023A-93A2-5126-28B5-F958D915C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BF57064A-1978-DCF4-8BAF-135A79A5C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601" cy="1439056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804376-E189-5BBE-94A3-5CEDE50D4B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400" dirty="0"/>
              <a:t>Le conflit : Problème ou solution ? Vers des relations plus agiles</a:t>
            </a:r>
            <a:endParaRPr lang="fr-FR" dirty="0"/>
          </a:p>
        </p:txBody>
      </p:sp>
      <p:pic>
        <p:nvPicPr>
          <p:cNvPr id="9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303A2846-FF1C-A144-030A-3BDA88B37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9" y="0"/>
            <a:ext cx="673601" cy="1439056"/>
          </a:xfrm>
          <a:prstGeom prst="rect">
            <a:avLst/>
          </a:prstGeom>
        </p:spPr>
      </p:pic>
      <p:pic>
        <p:nvPicPr>
          <p:cNvPr id="10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D706AE3D-37DA-38CC-BE59-B03609C5A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277"/>
            <a:ext cx="673601" cy="1439056"/>
          </a:xfrm>
          <a:prstGeom prst="rect">
            <a:avLst/>
          </a:prstGeom>
        </p:spPr>
      </p:pic>
      <p:pic>
        <p:nvPicPr>
          <p:cNvPr id="11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1E3665FA-5969-F3B0-4B7F-990F0379D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554"/>
            <a:ext cx="673601" cy="1439056"/>
          </a:xfrm>
          <a:prstGeom prst="rect">
            <a:avLst/>
          </a:prstGeom>
        </p:spPr>
      </p:pic>
      <p:pic>
        <p:nvPicPr>
          <p:cNvPr id="12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0D70A220-3B7C-1FB8-FB1C-546EFEC65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810831"/>
            <a:ext cx="673601" cy="1439056"/>
          </a:xfrm>
          <a:prstGeom prst="rect">
            <a:avLst/>
          </a:prstGeom>
        </p:spPr>
      </p:pic>
      <p:pic>
        <p:nvPicPr>
          <p:cNvPr id="13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236E364F-04C0-FD7D-D99A-8B429376A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64"/>
          <a:stretch/>
        </p:blipFill>
        <p:spPr>
          <a:xfrm>
            <a:off x="-3" y="5081108"/>
            <a:ext cx="673601" cy="940216"/>
          </a:xfrm>
          <a:prstGeom prst="rect">
            <a:avLst/>
          </a:prstGeom>
        </p:spPr>
      </p:pic>
      <p:pic>
        <p:nvPicPr>
          <p:cNvPr id="14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8320D071-1AC5-22DD-B181-7578FB6F6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8" y="1270277"/>
            <a:ext cx="673601" cy="1439056"/>
          </a:xfrm>
          <a:prstGeom prst="rect">
            <a:avLst/>
          </a:prstGeom>
        </p:spPr>
      </p:pic>
      <p:pic>
        <p:nvPicPr>
          <p:cNvPr id="15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3F0D606D-862B-8EC0-F357-FD2478F85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6" y="2540554"/>
            <a:ext cx="673601" cy="1439056"/>
          </a:xfrm>
          <a:prstGeom prst="rect">
            <a:avLst/>
          </a:prstGeom>
        </p:spPr>
      </p:pic>
      <p:pic>
        <p:nvPicPr>
          <p:cNvPr id="16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E30145F5-D5DF-8AE3-4872-F5B510F52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3" y="3810831"/>
            <a:ext cx="673601" cy="1439056"/>
          </a:xfrm>
          <a:prstGeom prst="rect">
            <a:avLst/>
          </a:prstGeom>
        </p:spPr>
      </p:pic>
      <p:pic>
        <p:nvPicPr>
          <p:cNvPr id="17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A0452A2C-5944-119D-19AE-A41073BD1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4664" b="34664"/>
          <a:stretch/>
        </p:blipFill>
        <p:spPr>
          <a:xfrm>
            <a:off x="11518390" y="4582268"/>
            <a:ext cx="673601" cy="1439056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53091562-5B1C-2C6A-A4F9-4A987626F34D}"/>
              </a:ext>
            </a:extLst>
          </p:cNvPr>
          <p:cNvSpPr txBox="1">
            <a:spLocks/>
          </p:cNvSpPr>
          <p:nvPr/>
        </p:nvSpPr>
        <p:spPr>
          <a:xfrm>
            <a:off x="3520727" y="2584179"/>
            <a:ext cx="5150539" cy="7678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F48A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fr-FR" sz="4000" dirty="0">
                <a:latin typeface="Phosphate Inline" panose="02000506050000020004" pitchFamily="2" charset="77"/>
                <a:cs typeface="Phosphate Inline" panose="02000506050000020004" pitchFamily="2" charset="77"/>
              </a:rPr>
              <a:t>Conclusion</a:t>
            </a:r>
          </a:p>
          <a:p>
            <a:pPr algn="ctr">
              <a:lnSpc>
                <a:spcPct val="120000"/>
              </a:lnSpc>
            </a:pPr>
            <a:r>
              <a:rPr lang="fr-FR" sz="4000" b="0" dirty="0" err="1">
                <a:solidFill>
                  <a:srgbClr val="FF86B5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video</a:t>
            </a:r>
            <a:endParaRPr lang="fr-FR" sz="2800" b="0" dirty="0">
              <a:solidFill>
                <a:srgbClr val="FF86B5"/>
              </a:solidFill>
              <a:effectLst/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0300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76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A5A12B-0EE3-F7BD-F074-F48CD24F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790" y="491195"/>
            <a:ext cx="10515600" cy="3354671"/>
          </a:xfrm>
        </p:spPr>
        <p:txBody>
          <a:bodyPr>
            <a:noAutofit/>
          </a:bodyPr>
          <a:lstStyle/>
          <a:p>
            <a:r>
              <a:rPr lang="fr-FR" sz="4800" dirty="0">
                <a:latin typeface="Phosphate Inline" panose="02000506050000020004" pitchFamily="2" charset="77"/>
                <a:cs typeface="Phosphate Inline" panose="02000506050000020004" pitchFamily="2" charset="77"/>
              </a:rPr>
              <a:t>Le mot conflit et </a:t>
            </a:r>
            <a:br>
              <a:rPr lang="fr-FR" sz="4800" dirty="0">
                <a:latin typeface="Phosphate Inline" panose="02000506050000020004" pitchFamily="2" charset="77"/>
                <a:cs typeface="Phosphate Inline" panose="02000506050000020004" pitchFamily="2" charset="77"/>
              </a:rPr>
            </a:br>
            <a:r>
              <a:rPr lang="fr-FR" sz="4800" dirty="0">
                <a:latin typeface="Phosphate Inline" panose="02000506050000020004" pitchFamily="2" charset="77"/>
                <a:cs typeface="Phosphate Inline" panose="02000506050000020004" pitchFamily="2" charset="77"/>
              </a:rPr>
              <a:t>sa connotation</a:t>
            </a:r>
            <a:br>
              <a:rPr lang="fr-FR" sz="4800" dirty="0">
                <a:latin typeface="Phosphate Inline" panose="02000506050000020004" pitchFamily="2" charset="77"/>
                <a:cs typeface="Phosphate Inline" panose="02000506050000020004" pitchFamily="2" charset="77"/>
              </a:rPr>
            </a:br>
            <a:br>
              <a:rPr lang="fr-FR" sz="4800" dirty="0"/>
            </a:br>
            <a:r>
              <a:rPr lang="fr-FR" sz="4800" dirty="0"/>
              <a:t>Quand vous entendez le mot « conflit » </a:t>
            </a:r>
            <a:br>
              <a:rPr lang="fr-FR" sz="4800" dirty="0"/>
            </a:br>
            <a:br>
              <a:rPr lang="fr-FR" sz="4800" dirty="0"/>
            </a:br>
            <a:r>
              <a:rPr lang="fr-FR" sz="4800" dirty="0"/>
              <a:t>Quels images, sons, souvenirs vous viennent spontanément ? </a:t>
            </a:r>
            <a:endParaRPr lang="fr-FR" sz="4800" dirty="0"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  <p:pic>
        <p:nvPicPr>
          <p:cNvPr id="8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BCFB7321-5AB6-7646-A133-0AA2251DA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601" cy="1439056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540A08-D123-3D86-F3B9-3FE5B08B84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400" dirty="0"/>
              <a:t>Le conflit : Problème ou solution ? Vers des relations plus agiles</a:t>
            </a:r>
            <a:endParaRPr lang="fr-FR" dirty="0"/>
          </a:p>
        </p:txBody>
      </p:sp>
      <p:pic>
        <p:nvPicPr>
          <p:cNvPr id="9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27A1961D-5533-4347-AB4A-9F6F8CE27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9" y="0"/>
            <a:ext cx="673601" cy="1439056"/>
          </a:xfrm>
          <a:prstGeom prst="rect">
            <a:avLst/>
          </a:prstGeom>
        </p:spPr>
      </p:pic>
      <p:pic>
        <p:nvPicPr>
          <p:cNvPr id="10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042C7333-FB13-D33E-23F7-9896869E9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277"/>
            <a:ext cx="673601" cy="1439056"/>
          </a:xfrm>
          <a:prstGeom prst="rect">
            <a:avLst/>
          </a:prstGeom>
        </p:spPr>
      </p:pic>
      <p:pic>
        <p:nvPicPr>
          <p:cNvPr id="11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91773A72-0FAD-FBA1-F7A4-2BE2F18CB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554"/>
            <a:ext cx="673601" cy="1439056"/>
          </a:xfrm>
          <a:prstGeom prst="rect">
            <a:avLst/>
          </a:prstGeom>
        </p:spPr>
      </p:pic>
      <p:pic>
        <p:nvPicPr>
          <p:cNvPr id="12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3AEE482B-2F39-A968-CFFF-B7A7C7F90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810831"/>
            <a:ext cx="673601" cy="1439056"/>
          </a:xfrm>
          <a:prstGeom prst="rect">
            <a:avLst/>
          </a:prstGeom>
        </p:spPr>
      </p:pic>
      <p:pic>
        <p:nvPicPr>
          <p:cNvPr id="13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EAF53791-A2E1-4038-6A83-5DF6CCA42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64"/>
          <a:stretch/>
        </p:blipFill>
        <p:spPr>
          <a:xfrm>
            <a:off x="-3" y="5081108"/>
            <a:ext cx="673601" cy="940216"/>
          </a:xfrm>
          <a:prstGeom prst="rect">
            <a:avLst/>
          </a:prstGeom>
        </p:spPr>
      </p:pic>
      <p:pic>
        <p:nvPicPr>
          <p:cNvPr id="14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C22416BC-1812-6AE7-E095-10A7DD7C1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8" y="1270277"/>
            <a:ext cx="673601" cy="1439056"/>
          </a:xfrm>
          <a:prstGeom prst="rect">
            <a:avLst/>
          </a:prstGeom>
        </p:spPr>
      </p:pic>
      <p:pic>
        <p:nvPicPr>
          <p:cNvPr id="15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53B5D15D-6A8B-C5A7-6471-2D436086B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6" y="2540554"/>
            <a:ext cx="673601" cy="1439056"/>
          </a:xfrm>
          <a:prstGeom prst="rect">
            <a:avLst/>
          </a:prstGeom>
        </p:spPr>
      </p:pic>
      <p:pic>
        <p:nvPicPr>
          <p:cNvPr id="16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5AEEAB3B-1BDC-9E91-18EA-4A890CA36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3" y="3810831"/>
            <a:ext cx="673601" cy="1439056"/>
          </a:xfrm>
          <a:prstGeom prst="rect">
            <a:avLst/>
          </a:prstGeom>
        </p:spPr>
      </p:pic>
      <p:pic>
        <p:nvPicPr>
          <p:cNvPr id="17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ED0EBDB9-D8F2-7C69-2694-7898F7248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4664" b="34664"/>
          <a:stretch/>
        </p:blipFill>
        <p:spPr>
          <a:xfrm>
            <a:off x="11518390" y="4582268"/>
            <a:ext cx="673601" cy="1439056"/>
          </a:xfrm>
          <a:prstGeom prst="rect">
            <a:avLst/>
          </a:prstGeom>
        </p:spPr>
      </p:pic>
      <p:pic>
        <p:nvPicPr>
          <p:cNvPr id="22" name="Image 21" descr="Une image contenant diagramme, ligne, Police, Graphique&#10;&#10;Le contenu généré par l’IA peut être incorrect.">
            <a:extLst>
              <a:ext uri="{FF2B5EF4-FFF2-40B4-BE49-F238E27FC236}">
                <a16:creationId xmlns:a16="http://schemas.microsoft.com/office/drawing/2014/main" id="{FB0384B4-E61D-D6ED-457A-B0056C924C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5000" l="9940" r="92922">
                        <a14:foregroundMark x1="27259" y1="51034" x2="27259" y2="51034"/>
                        <a14:foregroundMark x1="34187" y1="51724" x2="34187" y2="51724"/>
                        <a14:foregroundMark x1="34488" y1="46724" x2="34488" y2="46724"/>
                        <a14:foregroundMark x1="35542" y1="56897" x2="35542" y2="56897"/>
                        <a14:foregroundMark x1="25904" y1="26897" x2="25904" y2="26897"/>
                        <a14:foregroundMark x1="21536" y1="72069" x2="21536" y2="72069"/>
                        <a14:foregroundMark x1="46235" y1="51552" x2="46235" y2="51552"/>
                        <a14:foregroundMark x1="42620" y1="66552" x2="42620" y2="66552"/>
                        <a14:foregroundMark x1="39006" y1="72241" x2="39006" y2="72241"/>
                        <a14:foregroundMark x1="38404" y1="78103" x2="38404" y2="78103"/>
                        <a14:foregroundMark x1="39157" y1="81897" x2="39157" y2="81897"/>
                        <a14:foregroundMark x1="39157" y1="87069" x2="39157" y2="87069"/>
                        <a14:foregroundMark x1="39307" y1="95000" x2="39307" y2="95000"/>
                        <a14:foregroundMark x1="56325" y1="77069" x2="56325" y2="77069"/>
                        <a14:foregroundMark x1="73193" y1="55172" x2="73193" y2="55172"/>
                        <a14:foregroundMark x1="73042" y1="55517" x2="73042" y2="55517"/>
                        <a14:foregroundMark x1="81476" y1="55345" x2="81476" y2="55345"/>
                        <a14:foregroundMark x1="89307" y1="50690" x2="89307" y2="50690"/>
                        <a14:foregroundMark x1="92470" y1="58793" x2="92470" y2="58793"/>
                        <a14:foregroundMark x1="92922" y1="77414" x2="92922" y2="77414"/>
                        <a14:foregroundMark x1="34488" y1="46897" x2="34488" y2="46897"/>
                        <a14:foregroundMark x1="34488" y1="46379" x2="34488" y2="46379"/>
                        <a14:foregroundMark x1="80422" y1="11552" x2="80422" y2="11552"/>
                        <a14:foregroundMark x1="71837" y1="29483" x2="71837" y2="29483"/>
                        <a14:foregroundMark x1="69277" y1="19655" x2="69277" y2="19655"/>
                        <a14:foregroundMark x1="33584" y1="56552" x2="33584" y2="56552"/>
                        <a14:foregroundMark x1="20030" y1="43793" x2="20030" y2="43793"/>
                        <a14:foregroundMark x1="39910" y1="56552" x2="39910" y2="56552"/>
                        <a14:foregroundMark x1="39910" y1="56552" x2="39910" y2="56552"/>
                        <a14:foregroundMark x1="39307" y1="44828" x2="39307" y2="44828"/>
                        <a14:foregroundMark x1="90211" y1="35172" x2="90211" y2="35172"/>
                        <a14:foregroundMark x1="91566" y1="42241" x2="91566" y2="42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12" y="32141"/>
            <a:ext cx="2318641" cy="202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2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3918C-26EC-8111-4450-56127CDCC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0BCA7A-F060-32B0-1DAB-EDF8F3688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790" y="1227597"/>
            <a:ext cx="10515600" cy="3354671"/>
          </a:xfrm>
        </p:spPr>
        <p:txBody>
          <a:bodyPr>
            <a:noAutofit/>
          </a:bodyPr>
          <a:lstStyle/>
          <a:p>
            <a:r>
              <a:rPr lang="fr-FR" sz="4800" dirty="0">
                <a:latin typeface="Phosphate Inline" panose="02000506050000020004" pitchFamily="2" charset="77"/>
                <a:cs typeface="Phosphate Inline" panose="02000506050000020004" pitchFamily="2" charset="77"/>
              </a:rPr>
              <a:t>Définition </a:t>
            </a:r>
            <a:br>
              <a:rPr lang="fr-FR" sz="4800" dirty="0">
                <a:latin typeface="Phosphate Inline" panose="02000506050000020004" pitchFamily="2" charset="77"/>
                <a:cs typeface="Phosphate Inline" panose="02000506050000020004" pitchFamily="2" charset="77"/>
              </a:rPr>
            </a:br>
            <a:br>
              <a:rPr lang="fr-FR" sz="4800" dirty="0"/>
            </a:br>
            <a:r>
              <a:rPr lang="fr-FR" sz="4800" dirty="0"/>
              <a:t>Décomposons le mot conflit : </a:t>
            </a:r>
            <a:br>
              <a:rPr lang="fr-FR" sz="4800" dirty="0"/>
            </a:br>
            <a:r>
              <a:rPr lang="fr-FR" sz="4800" dirty="0"/>
              <a:t>- CON</a:t>
            </a:r>
            <a:br>
              <a:rPr lang="fr-FR" sz="4800" dirty="0"/>
            </a:br>
            <a:r>
              <a:rPr lang="fr-FR" sz="4800" dirty="0"/>
              <a:t>- FLIT</a:t>
            </a:r>
            <a:endParaRPr lang="fr-FR" sz="4800" dirty="0"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  <p:pic>
        <p:nvPicPr>
          <p:cNvPr id="8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FD84FAF1-2EE2-9C16-374E-26F06D561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601" cy="1439056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AD2978-1249-70D2-3BE4-A63EBE3562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400" dirty="0"/>
              <a:t>Le conflit : Problème ou solution ? Vers des relations plus agiles</a:t>
            </a:r>
            <a:endParaRPr lang="fr-FR" dirty="0"/>
          </a:p>
        </p:txBody>
      </p:sp>
      <p:pic>
        <p:nvPicPr>
          <p:cNvPr id="9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732F7300-9BC5-D0A8-2C65-9BBEBFD6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9" y="0"/>
            <a:ext cx="673601" cy="1439056"/>
          </a:xfrm>
          <a:prstGeom prst="rect">
            <a:avLst/>
          </a:prstGeom>
        </p:spPr>
      </p:pic>
      <p:pic>
        <p:nvPicPr>
          <p:cNvPr id="10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38300620-61E1-3B85-AB44-EAFF18450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277"/>
            <a:ext cx="673601" cy="1439056"/>
          </a:xfrm>
          <a:prstGeom prst="rect">
            <a:avLst/>
          </a:prstGeom>
        </p:spPr>
      </p:pic>
      <p:pic>
        <p:nvPicPr>
          <p:cNvPr id="11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09BCD9A1-95F5-B7A2-B663-BE868E469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554"/>
            <a:ext cx="673601" cy="1439056"/>
          </a:xfrm>
          <a:prstGeom prst="rect">
            <a:avLst/>
          </a:prstGeom>
        </p:spPr>
      </p:pic>
      <p:pic>
        <p:nvPicPr>
          <p:cNvPr id="12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A293215E-C854-59EB-8D51-54EBF57CD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810831"/>
            <a:ext cx="673601" cy="1439056"/>
          </a:xfrm>
          <a:prstGeom prst="rect">
            <a:avLst/>
          </a:prstGeom>
        </p:spPr>
      </p:pic>
      <p:pic>
        <p:nvPicPr>
          <p:cNvPr id="13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CA383306-4332-9795-1985-EC9263A4D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64"/>
          <a:stretch/>
        </p:blipFill>
        <p:spPr>
          <a:xfrm>
            <a:off x="-3" y="5081108"/>
            <a:ext cx="673601" cy="940216"/>
          </a:xfrm>
          <a:prstGeom prst="rect">
            <a:avLst/>
          </a:prstGeom>
        </p:spPr>
      </p:pic>
      <p:pic>
        <p:nvPicPr>
          <p:cNvPr id="14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A917AB98-79C2-3AA2-6D13-66EED6DF2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8" y="1270277"/>
            <a:ext cx="673601" cy="1439056"/>
          </a:xfrm>
          <a:prstGeom prst="rect">
            <a:avLst/>
          </a:prstGeom>
        </p:spPr>
      </p:pic>
      <p:pic>
        <p:nvPicPr>
          <p:cNvPr id="15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EBFB95D9-8304-D2DE-4A28-1DC101663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6" y="2540554"/>
            <a:ext cx="673601" cy="1439056"/>
          </a:xfrm>
          <a:prstGeom prst="rect">
            <a:avLst/>
          </a:prstGeom>
        </p:spPr>
      </p:pic>
      <p:pic>
        <p:nvPicPr>
          <p:cNvPr id="16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4E6853C4-22CA-0851-790B-55336CAED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3" y="3810831"/>
            <a:ext cx="673601" cy="1439056"/>
          </a:xfrm>
          <a:prstGeom prst="rect">
            <a:avLst/>
          </a:prstGeom>
        </p:spPr>
      </p:pic>
      <p:pic>
        <p:nvPicPr>
          <p:cNvPr id="17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B2E4EE36-667B-BD5A-A9EB-132B438A3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4664" b="34664"/>
          <a:stretch/>
        </p:blipFill>
        <p:spPr>
          <a:xfrm>
            <a:off x="11518390" y="4582268"/>
            <a:ext cx="673601" cy="14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5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0B813-2E2D-E199-FBB3-BA4556B2D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44D683-614F-4613-7D16-F5FF3619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790" y="396858"/>
            <a:ext cx="10515600" cy="5624465"/>
          </a:xfrm>
        </p:spPr>
        <p:txBody>
          <a:bodyPr>
            <a:noAutofit/>
          </a:bodyPr>
          <a:lstStyle/>
          <a:p>
            <a:r>
              <a:rPr lang="fr-FR" sz="4800" dirty="0">
                <a:latin typeface="Phosphate Inline" panose="02000506050000020004" pitchFamily="2" charset="77"/>
                <a:cs typeface="Phosphate Inline" panose="02000506050000020004" pitchFamily="2" charset="77"/>
              </a:rPr>
              <a:t>Définition </a:t>
            </a:r>
            <a:br>
              <a:rPr lang="fr-FR" sz="4800" dirty="0">
                <a:latin typeface="Phosphate Inline" panose="02000506050000020004" pitchFamily="2" charset="77"/>
                <a:cs typeface="Phosphate Inline" panose="02000506050000020004" pitchFamily="2" charset="77"/>
              </a:rPr>
            </a:br>
            <a:br>
              <a:rPr lang="fr-FR" sz="4800" dirty="0"/>
            </a:br>
            <a:r>
              <a:rPr lang="fr-FR" sz="4400" dirty="0"/>
              <a:t>- CON : « avec, ensemble » en latin</a:t>
            </a:r>
            <a:br>
              <a:rPr lang="fr-FR" sz="4400" dirty="0"/>
            </a:br>
            <a:r>
              <a:rPr lang="fr-FR" sz="4400" dirty="0"/>
              <a:t>- FLIT : « déménagement » en anglais</a:t>
            </a:r>
            <a:br>
              <a:rPr lang="fr-FR" sz="4400" dirty="0"/>
            </a:br>
            <a:br>
              <a:rPr lang="fr-FR" sz="4400" dirty="0"/>
            </a:br>
            <a:r>
              <a:rPr lang="fr-FR" sz="4400" dirty="0"/>
              <a:t>CON-FLIT : « déménageons ensemble »</a:t>
            </a:r>
            <a:br>
              <a:rPr lang="fr-FR" sz="4800" dirty="0"/>
            </a:br>
            <a:br>
              <a:rPr lang="fr-FR" sz="4800" dirty="0"/>
            </a:br>
            <a:endParaRPr lang="fr-FR" sz="4800" dirty="0"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  <p:pic>
        <p:nvPicPr>
          <p:cNvPr id="8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8BE6C619-866C-B5B4-A9AD-53D971AF7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601" cy="1439056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0A22D0-AF7C-BBD4-A2E7-D738A5374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400" dirty="0"/>
              <a:t>Le conflit : Problème ou solution ? Vers des relations plus agiles</a:t>
            </a:r>
            <a:endParaRPr lang="fr-FR" dirty="0"/>
          </a:p>
        </p:txBody>
      </p:sp>
      <p:pic>
        <p:nvPicPr>
          <p:cNvPr id="9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4B067092-4C05-98F0-4803-1692D9E24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9" y="0"/>
            <a:ext cx="673601" cy="1439056"/>
          </a:xfrm>
          <a:prstGeom prst="rect">
            <a:avLst/>
          </a:prstGeom>
        </p:spPr>
      </p:pic>
      <p:pic>
        <p:nvPicPr>
          <p:cNvPr id="10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C3E9F79C-993B-721A-9C97-168A66937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277"/>
            <a:ext cx="673601" cy="1439056"/>
          </a:xfrm>
          <a:prstGeom prst="rect">
            <a:avLst/>
          </a:prstGeom>
        </p:spPr>
      </p:pic>
      <p:pic>
        <p:nvPicPr>
          <p:cNvPr id="11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0C20E82D-4486-D1DA-2DAE-7E044DE59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554"/>
            <a:ext cx="673601" cy="1439056"/>
          </a:xfrm>
          <a:prstGeom prst="rect">
            <a:avLst/>
          </a:prstGeom>
        </p:spPr>
      </p:pic>
      <p:pic>
        <p:nvPicPr>
          <p:cNvPr id="12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E096A463-994F-A06C-1E95-7561CB752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810831"/>
            <a:ext cx="673601" cy="1439056"/>
          </a:xfrm>
          <a:prstGeom prst="rect">
            <a:avLst/>
          </a:prstGeom>
        </p:spPr>
      </p:pic>
      <p:pic>
        <p:nvPicPr>
          <p:cNvPr id="13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840F9C4F-DDBC-BC8F-ACF4-ED47D0E37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64"/>
          <a:stretch/>
        </p:blipFill>
        <p:spPr>
          <a:xfrm>
            <a:off x="-3" y="5081108"/>
            <a:ext cx="673601" cy="940216"/>
          </a:xfrm>
          <a:prstGeom prst="rect">
            <a:avLst/>
          </a:prstGeom>
        </p:spPr>
      </p:pic>
      <p:pic>
        <p:nvPicPr>
          <p:cNvPr id="14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E4869FE6-A487-BE14-1701-8A2E2244C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8" y="1270277"/>
            <a:ext cx="673601" cy="1439056"/>
          </a:xfrm>
          <a:prstGeom prst="rect">
            <a:avLst/>
          </a:prstGeom>
        </p:spPr>
      </p:pic>
      <p:pic>
        <p:nvPicPr>
          <p:cNvPr id="15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6A774EDE-C8F0-2DED-0E21-2A95E0D56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6" y="2540554"/>
            <a:ext cx="673601" cy="1439056"/>
          </a:xfrm>
          <a:prstGeom prst="rect">
            <a:avLst/>
          </a:prstGeom>
        </p:spPr>
      </p:pic>
      <p:pic>
        <p:nvPicPr>
          <p:cNvPr id="16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56CF5D1A-79F3-F926-4F2B-BFD6BC8F6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3" y="3810831"/>
            <a:ext cx="673601" cy="1439056"/>
          </a:xfrm>
          <a:prstGeom prst="rect">
            <a:avLst/>
          </a:prstGeom>
        </p:spPr>
      </p:pic>
      <p:pic>
        <p:nvPicPr>
          <p:cNvPr id="17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29592E00-D79B-A491-FBCB-54FD8DD37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4664" b="34664"/>
          <a:stretch/>
        </p:blipFill>
        <p:spPr>
          <a:xfrm>
            <a:off x="11518390" y="4582268"/>
            <a:ext cx="673601" cy="14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8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9A35B-C189-468A-C53E-AB7F1BFE9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B77645-F736-5164-58FC-CB7ED0A6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790" y="396858"/>
            <a:ext cx="10515600" cy="5624465"/>
          </a:xfrm>
        </p:spPr>
        <p:txBody>
          <a:bodyPr>
            <a:noAutofit/>
          </a:bodyPr>
          <a:lstStyle/>
          <a:p>
            <a:r>
              <a:rPr lang="fr-FR" sz="4800" dirty="0">
                <a:latin typeface="Phosphate Inline" panose="02000506050000020004" pitchFamily="2" charset="77"/>
                <a:cs typeface="Phosphate Inline" panose="02000506050000020004" pitchFamily="2" charset="77"/>
              </a:rPr>
              <a:t>Question ? </a:t>
            </a:r>
            <a:br>
              <a:rPr lang="fr-FR" sz="4800" dirty="0">
                <a:latin typeface="Phosphate Inline" panose="02000506050000020004" pitchFamily="2" charset="77"/>
                <a:cs typeface="Phosphate Inline" panose="02000506050000020004" pitchFamily="2" charset="77"/>
              </a:rPr>
            </a:br>
            <a:br>
              <a:rPr lang="fr-FR" sz="4800" dirty="0"/>
            </a:br>
            <a:br>
              <a:rPr lang="fr-FR" sz="4800" dirty="0"/>
            </a:br>
            <a:r>
              <a:rPr lang="fr-FR" sz="4400" dirty="0"/>
              <a:t>Quels sont les types de conflits que vous connaissez ?</a:t>
            </a:r>
            <a:endParaRPr lang="fr-FR" sz="4800" dirty="0"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  <p:pic>
        <p:nvPicPr>
          <p:cNvPr id="8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581B912D-2F14-BA3C-5FC5-322589395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601" cy="1439056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44543E-592D-5C27-28AC-409CE4E782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400" dirty="0"/>
              <a:t>Le conflit : Problème ou solution ? Vers des relations plus agiles</a:t>
            </a:r>
            <a:endParaRPr lang="fr-FR" dirty="0"/>
          </a:p>
        </p:txBody>
      </p:sp>
      <p:pic>
        <p:nvPicPr>
          <p:cNvPr id="9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3C93C250-6117-CA41-839C-E7B74167C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9" y="0"/>
            <a:ext cx="673601" cy="1439056"/>
          </a:xfrm>
          <a:prstGeom prst="rect">
            <a:avLst/>
          </a:prstGeom>
        </p:spPr>
      </p:pic>
      <p:pic>
        <p:nvPicPr>
          <p:cNvPr id="10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8DDD0A1B-36BA-6A60-5AFA-69F901D18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277"/>
            <a:ext cx="673601" cy="1439056"/>
          </a:xfrm>
          <a:prstGeom prst="rect">
            <a:avLst/>
          </a:prstGeom>
        </p:spPr>
      </p:pic>
      <p:pic>
        <p:nvPicPr>
          <p:cNvPr id="11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6202DF47-267B-590A-F429-B1292BB83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554"/>
            <a:ext cx="673601" cy="1439056"/>
          </a:xfrm>
          <a:prstGeom prst="rect">
            <a:avLst/>
          </a:prstGeom>
        </p:spPr>
      </p:pic>
      <p:pic>
        <p:nvPicPr>
          <p:cNvPr id="12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6BE63910-1A1C-5C70-9557-7B7536085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810831"/>
            <a:ext cx="673601" cy="1439056"/>
          </a:xfrm>
          <a:prstGeom prst="rect">
            <a:avLst/>
          </a:prstGeom>
        </p:spPr>
      </p:pic>
      <p:pic>
        <p:nvPicPr>
          <p:cNvPr id="13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8C5F8AB4-61B6-7C9A-DB7D-F2585FCB3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64"/>
          <a:stretch/>
        </p:blipFill>
        <p:spPr>
          <a:xfrm>
            <a:off x="-3" y="5081108"/>
            <a:ext cx="673601" cy="940216"/>
          </a:xfrm>
          <a:prstGeom prst="rect">
            <a:avLst/>
          </a:prstGeom>
        </p:spPr>
      </p:pic>
      <p:pic>
        <p:nvPicPr>
          <p:cNvPr id="14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FE7D0A60-4382-BB78-7A72-ED6BB710A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8" y="1270277"/>
            <a:ext cx="673601" cy="1439056"/>
          </a:xfrm>
          <a:prstGeom prst="rect">
            <a:avLst/>
          </a:prstGeom>
        </p:spPr>
      </p:pic>
      <p:pic>
        <p:nvPicPr>
          <p:cNvPr id="15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6B4C364B-B45B-C11F-5B51-66EEE7FE8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6" y="2540554"/>
            <a:ext cx="673601" cy="1439056"/>
          </a:xfrm>
          <a:prstGeom prst="rect">
            <a:avLst/>
          </a:prstGeom>
        </p:spPr>
      </p:pic>
      <p:pic>
        <p:nvPicPr>
          <p:cNvPr id="16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9308F439-0333-C3C9-84CB-210DAC748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3" y="3810831"/>
            <a:ext cx="673601" cy="1439056"/>
          </a:xfrm>
          <a:prstGeom prst="rect">
            <a:avLst/>
          </a:prstGeom>
        </p:spPr>
      </p:pic>
      <p:pic>
        <p:nvPicPr>
          <p:cNvPr id="17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413FC027-F826-172C-AECD-E6581E459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4664" b="34664"/>
          <a:stretch/>
        </p:blipFill>
        <p:spPr>
          <a:xfrm>
            <a:off x="11518390" y="4582268"/>
            <a:ext cx="673601" cy="14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9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7175B-A416-AC38-657A-BFA74F5B7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D024C-F62D-9B64-84AA-3E96A486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42" y="3015451"/>
            <a:ext cx="10515600" cy="1590760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fr-FR" sz="3600" dirty="0">
                <a:solidFill>
                  <a:srgbClr val="FF86B5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Parce qu’il faut le vivre pour le comprendre.</a:t>
            </a:r>
          </a:p>
        </p:txBody>
      </p:sp>
      <p:pic>
        <p:nvPicPr>
          <p:cNvPr id="8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F4AAFEA0-7639-20DF-71DD-62F01FCAC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601" cy="1439056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8B6FE5-2470-51C9-8073-94F7E5F98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400" dirty="0"/>
              <a:t>Le conflit : Problème ou solution ? Vers des relations plus agiles</a:t>
            </a:r>
            <a:endParaRPr lang="fr-FR" dirty="0"/>
          </a:p>
        </p:txBody>
      </p:sp>
      <p:pic>
        <p:nvPicPr>
          <p:cNvPr id="9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345BF68B-3460-125F-3D26-8928488CD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9" y="0"/>
            <a:ext cx="673601" cy="1439056"/>
          </a:xfrm>
          <a:prstGeom prst="rect">
            <a:avLst/>
          </a:prstGeom>
        </p:spPr>
      </p:pic>
      <p:pic>
        <p:nvPicPr>
          <p:cNvPr id="10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0893F523-40CA-7455-9EF9-B2859B86A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277"/>
            <a:ext cx="673601" cy="1439056"/>
          </a:xfrm>
          <a:prstGeom prst="rect">
            <a:avLst/>
          </a:prstGeom>
        </p:spPr>
      </p:pic>
      <p:pic>
        <p:nvPicPr>
          <p:cNvPr id="11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E5D6EEDF-218B-5F0D-067C-7EEA6AD3E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554"/>
            <a:ext cx="673601" cy="1439056"/>
          </a:xfrm>
          <a:prstGeom prst="rect">
            <a:avLst/>
          </a:prstGeom>
        </p:spPr>
      </p:pic>
      <p:pic>
        <p:nvPicPr>
          <p:cNvPr id="12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65FA0492-8606-269A-AF64-5D8EB9BA1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810831"/>
            <a:ext cx="673601" cy="1439056"/>
          </a:xfrm>
          <a:prstGeom prst="rect">
            <a:avLst/>
          </a:prstGeom>
        </p:spPr>
      </p:pic>
      <p:pic>
        <p:nvPicPr>
          <p:cNvPr id="13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353C2C88-A242-4A2C-E56A-45FEF8149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64"/>
          <a:stretch/>
        </p:blipFill>
        <p:spPr>
          <a:xfrm>
            <a:off x="-3" y="5081108"/>
            <a:ext cx="673601" cy="940216"/>
          </a:xfrm>
          <a:prstGeom prst="rect">
            <a:avLst/>
          </a:prstGeom>
        </p:spPr>
      </p:pic>
      <p:pic>
        <p:nvPicPr>
          <p:cNvPr id="14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89FEB612-D3F8-2461-B62B-8CBD89A74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8" y="1270277"/>
            <a:ext cx="673601" cy="1439056"/>
          </a:xfrm>
          <a:prstGeom prst="rect">
            <a:avLst/>
          </a:prstGeom>
        </p:spPr>
      </p:pic>
      <p:pic>
        <p:nvPicPr>
          <p:cNvPr id="15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05C20BE9-95F2-90B2-4D75-D54F35CCD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6" y="2540554"/>
            <a:ext cx="673601" cy="1439056"/>
          </a:xfrm>
          <a:prstGeom prst="rect">
            <a:avLst/>
          </a:prstGeom>
        </p:spPr>
      </p:pic>
      <p:pic>
        <p:nvPicPr>
          <p:cNvPr id="16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49A2BD80-4569-EEA6-6182-B3D644DA3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3" y="3810831"/>
            <a:ext cx="673601" cy="1439056"/>
          </a:xfrm>
          <a:prstGeom prst="rect">
            <a:avLst/>
          </a:prstGeom>
        </p:spPr>
      </p:pic>
      <p:pic>
        <p:nvPicPr>
          <p:cNvPr id="17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EF3CBB40-30DF-D11A-543F-57959ADC1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4664" b="34664"/>
          <a:stretch/>
        </p:blipFill>
        <p:spPr>
          <a:xfrm>
            <a:off x="11518390" y="4582268"/>
            <a:ext cx="673601" cy="143905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9E486139-BE0F-B91B-79BA-BB146A055A7A}"/>
              </a:ext>
            </a:extLst>
          </p:cNvPr>
          <p:cNvSpPr txBox="1">
            <a:spLocks/>
          </p:cNvSpPr>
          <p:nvPr/>
        </p:nvSpPr>
        <p:spPr>
          <a:xfrm>
            <a:off x="838192" y="1439056"/>
            <a:ext cx="10515600" cy="9578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F48A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fr-FR" sz="4800" dirty="0">
                <a:latin typeface="Phosphate Inline" panose="02000506050000020004" pitchFamily="2" charset="77"/>
                <a:cs typeface="Phosphate Inline" panose="02000506050000020004" pitchFamily="2" charset="77"/>
              </a:rPr>
              <a:t>Et maintenant… place au conflit !</a:t>
            </a:r>
            <a:endParaRPr lang="fr-FR" sz="4000" dirty="0">
              <a:solidFill>
                <a:srgbClr val="FF86B5"/>
              </a:solidFill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  <p:pic>
        <p:nvPicPr>
          <p:cNvPr id="18" name="Image 17" descr="Une image contenant croquis, Dessin au trait, dessin, illustration&#10;&#10;Le contenu généré par l’IA peut être incorrect.">
            <a:extLst>
              <a:ext uri="{FF2B5EF4-FFF2-40B4-BE49-F238E27FC236}">
                <a16:creationId xmlns:a16="http://schemas.microsoft.com/office/drawing/2014/main" id="{72BBA73F-E9F1-C3D0-98D8-1E93D3292B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00" b="97037" l="7609" r="93237">
                        <a14:foregroundMark x1="10870" y1="5926" x2="6401" y2="18519"/>
                        <a14:foregroundMark x1="6401" y1="18519" x2="14010" y2="28889"/>
                        <a14:foregroundMark x1="14010" y1="28889" x2="23430" y2="28704"/>
                        <a14:foregroundMark x1="23430" y1="28704" x2="31763" y2="20556"/>
                        <a14:foregroundMark x1="31763" y1="20556" x2="27415" y2="7778"/>
                        <a14:foregroundMark x1="27415" y1="7778" x2="18237" y2="5370"/>
                        <a14:foregroundMark x1="18237" y1="5370" x2="7971" y2="8333"/>
                        <a14:foregroundMark x1="22222" y1="5556" x2="32126" y2="9630"/>
                        <a14:foregroundMark x1="32126" y1="9630" x2="49879" y2="22593"/>
                        <a14:foregroundMark x1="49879" y1="22593" x2="68237" y2="32963"/>
                        <a14:foregroundMark x1="68237" y1="32963" x2="75000" y2="42593"/>
                        <a14:foregroundMark x1="75000" y1="42593" x2="35386" y2="44074"/>
                        <a14:foregroundMark x1="35386" y1="44074" x2="26932" y2="39444"/>
                        <a14:foregroundMark x1="26932" y1="39444" x2="26208" y2="35185"/>
                        <a14:foregroundMark x1="71256" y1="33333" x2="75604" y2="19815"/>
                        <a14:foregroundMark x1="85125" y1="17276" x2="86715" y2="16852"/>
                        <a14:foregroundMark x1="75604" y1="19815" x2="78080" y2="19155"/>
                        <a14:foregroundMark x1="86715" y1="16852" x2="86916" y2="18667"/>
                        <a14:foregroundMark x1="88201" y1="35292" x2="83213" y2="46852"/>
                        <a14:foregroundMark x1="83213" y1="46852" x2="83575" y2="63333"/>
                        <a14:foregroundMark x1="83575" y1="63333" x2="93357" y2="66296"/>
                        <a14:foregroundMark x1="93357" y1="66296" x2="82367" y2="69444"/>
                        <a14:foregroundMark x1="82005" y1="24259" x2="82005" y2="24259"/>
                        <a14:foregroundMark x1="82609" y1="24074" x2="82609" y2="24074"/>
                        <a14:foregroundMark x1="83575" y1="25370" x2="83575" y2="25370"/>
                        <a14:foregroundMark x1="83575" y1="25185" x2="80435" y2="25741"/>
                        <a14:foregroundMark x1="81280" y1="23148" x2="78382" y2="24074"/>
                        <a14:foregroundMark x1="68961" y1="44074" x2="69928" y2="48889"/>
                        <a14:foregroundMark x1="76329" y1="59074" x2="77778" y2="89815"/>
                        <a14:foregroundMark x1="77778" y1="89815" x2="85990" y2="96481"/>
                        <a14:foregroundMark x1="85990" y1="96481" x2="82609" y2="81481"/>
                        <a14:foregroundMark x1="82609" y1="81481" x2="83213" y2="68148"/>
                        <a14:foregroundMark x1="39493" y1="94815" x2="29469" y2="94815"/>
                        <a14:foregroundMark x1="29469" y1="94815" x2="38768" y2="96667"/>
                        <a14:foregroundMark x1="38768" y1="96667" x2="45411" y2="94815"/>
                        <a14:foregroundMark x1="26208" y1="96852" x2="35266" y2="97037"/>
                        <a14:foregroundMark x1="35266" y1="97037" x2="44686" y2="96296"/>
                        <a14:foregroundMark x1="44686" y1="96296" x2="44928" y2="96296"/>
                        <a14:foregroundMark x1="36836" y1="44444" x2="41667" y2="56852"/>
                        <a14:foregroundMark x1="41667" y1="56852" x2="42271" y2="80000"/>
                        <a14:foregroundMark x1="40580" y1="54630" x2="41667" y2="84815"/>
                        <a14:foregroundMark x1="41667" y1="84815" x2="39976" y2="94815"/>
                        <a14:foregroundMark x1="35024" y1="44074" x2="36957" y2="44259"/>
                        <a14:foregroundMark x1="34783" y1="44444" x2="35266" y2="43704"/>
                        <a14:foregroundMark x1="34783" y1="43889" x2="33937" y2="44630"/>
                        <a14:backgroundMark x1="17029" y1="21667" x2="17029" y2="21667"/>
                        <a14:backgroundMark x1="12560" y1="35185" x2="12560" y2="35185"/>
                        <a14:backgroundMark x1="12560" y1="35370" x2="12560" y2="35370"/>
                        <a14:backgroundMark x1="21256" y1="44815" x2="12077" y2="42593"/>
                        <a14:backgroundMark x1="12077" y1="42593" x2="28744" y2="80185"/>
                        <a14:backgroundMark x1="28744" y1="80185" x2="18841" y2="72593"/>
                        <a14:backgroundMark x1="18841" y1="72593" x2="11353" y2="56852"/>
                        <a14:backgroundMark x1="11353" y1="56852" x2="10990" y2="55370"/>
                        <a14:backgroundMark x1="6039" y1="51296" x2="25483" y2="49444"/>
                        <a14:backgroundMark x1="25483" y1="49444" x2="34903" y2="53889"/>
                        <a14:backgroundMark x1="34903" y1="53889" x2="36353" y2="71296"/>
                        <a14:backgroundMark x1="36353" y1="71296" x2="30797" y2="86296"/>
                        <a14:backgroundMark x1="30797" y1="86296" x2="19565" y2="90556"/>
                        <a14:backgroundMark x1="19565" y1="90556" x2="10386" y2="85370"/>
                        <a14:backgroundMark x1="10386" y1="85370" x2="5676" y2="72593"/>
                        <a14:backgroundMark x1="5676" y1="72593" x2="5193" y2="63704"/>
                        <a14:backgroundMark x1="31401" y1="60370" x2="31401" y2="60370"/>
                        <a14:backgroundMark x1="37440" y1="53333" x2="31280" y2="66481"/>
                        <a14:backgroundMark x1="31280" y1="66481" x2="31643" y2="82963"/>
                        <a14:backgroundMark x1="31643" y1="82963" x2="37802" y2="72037"/>
                        <a14:backgroundMark x1="37802" y1="72037" x2="29710" y2="53333"/>
                        <a14:backgroundMark x1="25604" y1="1667" x2="80193" y2="16852"/>
                        <a14:backgroundMark x1="80193" y1="16852" x2="89734" y2="24259"/>
                        <a14:backgroundMark x1="89734" y1="24259" x2="90459" y2="39444"/>
                        <a14:backgroundMark x1="90459" y1="39444" x2="85870" y2="52037"/>
                        <a14:backgroundMark x1="85870" y1="52037" x2="89010" y2="5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05" y="3686290"/>
            <a:ext cx="3455458" cy="225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0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B5206-98D6-371F-E530-22476039B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D1079-4963-33F0-B9CA-120D5319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98" y="1882548"/>
            <a:ext cx="2261655" cy="824449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fr-FR" sz="3600" dirty="0">
                <a:solidFill>
                  <a:srgbClr val="FF86B5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Freeze</a:t>
            </a:r>
            <a:endParaRPr lang="fr-FR" sz="2800" dirty="0">
              <a:solidFill>
                <a:srgbClr val="FF86B5"/>
              </a:solidFill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  <p:pic>
        <p:nvPicPr>
          <p:cNvPr id="8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35AFEA97-D6D0-8728-82E3-45CA7A762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601" cy="1439056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D09296-73E0-8498-C6D9-036574E63A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400" dirty="0"/>
              <a:t>Le conflit : Problème ou solution ? Vers des relations plus agiles</a:t>
            </a:r>
            <a:endParaRPr lang="fr-FR" dirty="0"/>
          </a:p>
        </p:txBody>
      </p:sp>
      <p:pic>
        <p:nvPicPr>
          <p:cNvPr id="9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38021E00-21A7-3959-F1CB-307D4C092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9" y="0"/>
            <a:ext cx="673601" cy="1439056"/>
          </a:xfrm>
          <a:prstGeom prst="rect">
            <a:avLst/>
          </a:prstGeom>
        </p:spPr>
      </p:pic>
      <p:pic>
        <p:nvPicPr>
          <p:cNvPr id="10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9475977A-07BC-A86A-0ED6-30982A446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277"/>
            <a:ext cx="673601" cy="1439056"/>
          </a:xfrm>
          <a:prstGeom prst="rect">
            <a:avLst/>
          </a:prstGeom>
        </p:spPr>
      </p:pic>
      <p:pic>
        <p:nvPicPr>
          <p:cNvPr id="11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09ECC68B-2023-3D69-DE45-687E191BE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554"/>
            <a:ext cx="673601" cy="1439056"/>
          </a:xfrm>
          <a:prstGeom prst="rect">
            <a:avLst/>
          </a:prstGeom>
        </p:spPr>
      </p:pic>
      <p:pic>
        <p:nvPicPr>
          <p:cNvPr id="12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876AE95D-8768-0AED-38B7-25A15DB2B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810831"/>
            <a:ext cx="673601" cy="1439056"/>
          </a:xfrm>
          <a:prstGeom prst="rect">
            <a:avLst/>
          </a:prstGeom>
        </p:spPr>
      </p:pic>
      <p:pic>
        <p:nvPicPr>
          <p:cNvPr id="13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0984AFE9-DDF2-3648-06A2-F6A64D05C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64"/>
          <a:stretch/>
        </p:blipFill>
        <p:spPr>
          <a:xfrm>
            <a:off x="-3" y="5081108"/>
            <a:ext cx="673601" cy="940216"/>
          </a:xfrm>
          <a:prstGeom prst="rect">
            <a:avLst/>
          </a:prstGeom>
        </p:spPr>
      </p:pic>
      <p:pic>
        <p:nvPicPr>
          <p:cNvPr id="14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69B9C858-3C9A-E400-D058-6B0A1D49A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8" y="1270277"/>
            <a:ext cx="673601" cy="1439056"/>
          </a:xfrm>
          <a:prstGeom prst="rect">
            <a:avLst/>
          </a:prstGeom>
        </p:spPr>
      </p:pic>
      <p:pic>
        <p:nvPicPr>
          <p:cNvPr id="15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0AD9CA22-5D2D-EC75-9A4A-A600EC16F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6" y="2540554"/>
            <a:ext cx="673601" cy="1439056"/>
          </a:xfrm>
          <a:prstGeom prst="rect">
            <a:avLst/>
          </a:prstGeom>
        </p:spPr>
      </p:pic>
      <p:pic>
        <p:nvPicPr>
          <p:cNvPr id="16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A582F3D2-7689-5F34-793D-6F90D9015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3" y="3810831"/>
            <a:ext cx="673601" cy="1439056"/>
          </a:xfrm>
          <a:prstGeom prst="rect">
            <a:avLst/>
          </a:prstGeom>
        </p:spPr>
      </p:pic>
      <p:pic>
        <p:nvPicPr>
          <p:cNvPr id="17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021FBB10-7F0A-825B-6FB9-07C0E2C1A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4664" b="34664"/>
          <a:stretch/>
        </p:blipFill>
        <p:spPr>
          <a:xfrm>
            <a:off x="11518390" y="4582268"/>
            <a:ext cx="673601" cy="1439056"/>
          </a:xfrm>
          <a:prstGeom prst="rect">
            <a:avLst/>
          </a:prstGeom>
        </p:spPr>
      </p:pic>
      <p:pic>
        <p:nvPicPr>
          <p:cNvPr id="6" name="Image 5" descr="Une image contenant dessin, croquis, Dessin d’enfant, clipart&#10;&#10;Le contenu généré par l’IA peut être incorrect.">
            <a:extLst>
              <a:ext uri="{FF2B5EF4-FFF2-40B4-BE49-F238E27FC236}">
                <a16:creationId xmlns:a16="http://schemas.microsoft.com/office/drawing/2014/main" id="{E826FD88-CF98-C124-950F-9B81396084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826" b="98157" l="2286" r="97429">
                        <a14:foregroundMark x1="30857" y1="10197" x2="30857" y2="10197"/>
                        <a14:foregroundMark x1="41429" y1="8354" x2="41429" y2="8354"/>
                        <a14:foregroundMark x1="45429" y1="3194" x2="38571" y2="5774"/>
                        <a14:foregroundMark x1="42571" y1="2948" x2="40000" y2="4914"/>
                        <a14:foregroundMark x1="52571" y1="3317" x2="44286" y2="7248"/>
                        <a14:foregroundMark x1="42000" y1="3440" x2="26000" y2="13636"/>
                        <a14:foregroundMark x1="26000" y1="13636" x2="68857" y2="14373"/>
                        <a14:foregroundMark x1="68857" y1="14373" x2="42286" y2="19410"/>
                        <a14:foregroundMark x1="42286" y1="19410" x2="71429" y2="18059"/>
                        <a14:foregroundMark x1="71429" y1="18059" x2="50857" y2="8722"/>
                        <a14:foregroundMark x1="50857" y1="8722" x2="30286" y2="17690"/>
                        <a14:foregroundMark x1="30286" y1="17690" x2="61429" y2="21990"/>
                        <a14:foregroundMark x1="61429" y1="21990" x2="58857" y2="8722"/>
                        <a14:foregroundMark x1="58857" y1="8722" x2="30857" y2="15111"/>
                        <a14:foregroundMark x1="30857" y1="15111" x2="48571" y2="26536"/>
                        <a14:foregroundMark x1="48571" y1="26536" x2="78857" y2="22727"/>
                        <a14:foregroundMark x1="78857" y1="22727" x2="55143" y2="11057"/>
                        <a14:foregroundMark x1="55143" y1="11057" x2="28000" y2="16462"/>
                        <a14:foregroundMark x1="28000" y1="16462" x2="51143" y2="22359"/>
                        <a14:foregroundMark x1="43429" y1="7740" x2="72286" y2="11794"/>
                        <a14:foregroundMark x1="72286" y1="11794" x2="71714" y2="24570"/>
                        <a14:foregroundMark x1="44286" y1="6880" x2="75429" y2="10811"/>
                        <a14:foregroundMark x1="75429" y1="10811" x2="96286" y2="35872"/>
                        <a14:foregroundMark x1="96286" y1="35872" x2="45714" y2="54545"/>
                        <a14:foregroundMark x1="45714" y1="54545" x2="47429" y2="62776"/>
                        <a14:foregroundMark x1="32571" y1="11548" x2="8000" y2="18673"/>
                        <a14:foregroundMark x1="8000" y1="18673" x2="2286" y2="31081"/>
                        <a14:foregroundMark x1="2286" y1="31081" x2="50571" y2="53686"/>
                        <a14:foregroundMark x1="50571" y1="53686" x2="51429" y2="56880"/>
                        <a14:foregroundMark x1="14571" y1="21376" x2="10571" y2="33661"/>
                        <a14:foregroundMark x1="10571" y1="33661" x2="38000" y2="45946"/>
                        <a14:foregroundMark x1="38000" y1="45946" x2="66286" y2="47789"/>
                        <a14:foregroundMark x1="95259" y1="45319" x2="99429" y2="44963"/>
                        <a14:foregroundMark x1="66286" y1="47789" x2="77063" y2="46870"/>
                        <a14:foregroundMark x1="99429" y1="44963" x2="97429" y2="29238"/>
                        <a14:foregroundMark x1="97429" y1="29238" x2="70571" y2="20393"/>
                        <a14:foregroundMark x1="70571" y1="20393" x2="38286" y2="14865"/>
                        <a14:foregroundMark x1="38286" y1="14865" x2="16857" y2="23342"/>
                        <a14:foregroundMark x1="16857" y1="23342" x2="16571" y2="28378"/>
                        <a14:foregroundMark x1="72000" y1="22973" x2="83429" y2="34521"/>
                        <a14:foregroundMark x1="83429" y1="34521" x2="71714" y2="45577"/>
                        <a14:foregroundMark x1="71714" y1="45577" x2="41143" y2="46314"/>
                        <a14:foregroundMark x1="41143" y1="46314" x2="22571" y2="34275"/>
                        <a14:foregroundMark x1="22571" y1="34275" x2="18857" y2="25799"/>
                        <a14:foregroundMark x1="26286" y1="28870" x2="36571" y2="29607"/>
                        <a14:foregroundMark x1="47143" y1="57125" x2="30857" y2="95946"/>
                        <a14:foregroundMark x1="27188" y1="79456" x2="24286" y2="98034"/>
                        <a14:foregroundMark x1="27764" y1="75771" x2="27721" y2="76046"/>
                        <a14:foregroundMark x1="48759" y1="98108" x2="64857" y2="98157"/>
                        <a14:foregroundMark x1="24286" y1="98034" x2="38983" y2="98079"/>
                        <a14:foregroundMark x1="85830" y1="92201" x2="92350" y2="90349"/>
                        <a14:foregroundMark x1="64857" y1="98157" x2="85433" y2="92313"/>
                        <a14:foregroundMark x1="81031" y1="77549" x2="62857" y2="63268"/>
                        <a14:foregroundMark x1="85789" y1="81288" x2="81213" y2="77692"/>
                        <a14:foregroundMark x1="21429" y1="51843" x2="21429" y2="51843"/>
                        <a14:foregroundMark x1="14222" y1="63514" x2="13143" y2="65602"/>
                        <a14:foregroundMark x1="14286" y1="63391" x2="14222" y2="63514"/>
                        <a14:foregroundMark x1="15182" y1="61657" x2="14286" y2="63391"/>
                        <a14:foregroundMark x1="17460" y1="57248" x2="17082" y2="57980"/>
                        <a14:foregroundMark x1="17524" y1="57125" x2="17460" y2="57248"/>
                        <a14:foregroundMark x1="17714" y1="56757" x2="17524" y2="57125"/>
                        <a14:foregroundMark x1="33049" y1="63309" x2="47429" y2="64496"/>
                        <a14:foregroundMark x1="19143" y1="62162" x2="23461" y2="62518"/>
                        <a14:foregroundMark x1="47429" y1="64496" x2="35148" y2="53830"/>
                        <a14:foregroundMark x1="15076" y1="56836" x2="14444" y2="57002"/>
                        <a14:foregroundMark x1="20053" y1="55528" x2="15863" y2="56629"/>
                        <a14:foregroundMark x1="25316" y1="54145" x2="20053" y2="55528"/>
                        <a14:backgroundMark x1="17429" y1="58108" x2="5429" y2="62531"/>
                        <a14:backgroundMark x1="18571" y1="59337" x2="14571" y2="56265"/>
                        <a14:backgroundMark x1="4000" y1="44963" x2="31143" y2="49877"/>
                        <a14:backgroundMark x1="31143" y1="49877" x2="25429" y2="75676"/>
                        <a14:backgroundMark x1="25429" y1="75676" x2="3714" y2="99386"/>
                        <a14:backgroundMark x1="93714" y1="43120" x2="70000" y2="52457"/>
                        <a14:backgroundMark x1="70000" y1="52457" x2="99714" y2="93489"/>
                        <a14:backgroundMark x1="4857" y1="54423" x2="9429" y2="63391"/>
                        <a14:backgroundMark x1="15429" y1="63391" x2="15429" y2="63391"/>
                        <a14:backgroundMark x1="12857" y1="63514" x2="12857" y2="63514"/>
                        <a14:backgroundMark x1="15429" y1="55528" x2="15429" y2="55528"/>
                        <a14:backgroundMark x1="15714" y1="57125" x2="15714" y2="57125"/>
                        <a14:backgroundMark x1="18857" y1="55528" x2="18857" y2="55528"/>
                        <a14:backgroundMark x1="18857" y1="55528" x2="18857" y2="55528"/>
                        <a14:backgroundMark x1="18857" y1="57248" x2="18857" y2="57248"/>
                        <a14:backgroundMark x1="49714" y1="76167" x2="43429" y2="99754"/>
                        <a14:backgroundMark x1="66571" y1="99386" x2="88857" y2="99509"/>
                        <a14:backgroundMark x1="87429" y1="94840" x2="78286" y2="81695"/>
                        <a14:backgroundMark x1="78286" y1="81695" x2="80857" y2="77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6" y="2540554"/>
            <a:ext cx="1357366" cy="3156846"/>
          </a:xfrm>
          <a:prstGeom prst="rect">
            <a:avLst/>
          </a:prstGeom>
        </p:spPr>
      </p:pic>
      <p:pic>
        <p:nvPicPr>
          <p:cNvPr id="19" name="Image 18" descr="Une image contenant croquis, Dessin d’enfant, Dessin au trait, dessin&#10;&#10;Le contenu généré par l’IA peut être incorrect.">
            <a:extLst>
              <a:ext uri="{FF2B5EF4-FFF2-40B4-BE49-F238E27FC236}">
                <a16:creationId xmlns:a16="http://schemas.microsoft.com/office/drawing/2014/main" id="{DEC0383F-0CE7-E3AA-069D-B92F15C43A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556" b="98611" l="2941" r="91110">
                        <a14:foregroundMark x1="19987" y1="35370" x2="19987" y2="35370"/>
                        <a14:foregroundMark x1="27820" y1="18886" x2="27325" y2="19183"/>
                        <a14:foregroundMark x1="28484" y1="18488" x2="28019" y2="18767"/>
                        <a14:foregroundMark x1="30427" y1="17323" x2="29894" y2="17643"/>
                        <a14:foregroundMark x1="35803" y1="14099" x2="32386" y2="16148"/>
                        <a14:foregroundMark x1="36181" y1="13872" x2="36067" y2="13940"/>
                        <a14:foregroundMark x1="43717" y1="9352" x2="38749" y2="12332"/>
                        <a14:foregroundMark x1="14486" y1="28206" x2="5481" y2="37222"/>
                        <a14:foregroundMark x1="15797" y1="26893" x2="14992" y2="27699"/>
                        <a14:foregroundMark x1="4567" y1="40502" x2="2874" y2="46574"/>
                        <a14:foregroundMark x1="5481" y1="37222" x2="5305" y2="37852"/>
                        <a14:foregroundMark x1="4701" y1="72545" x2="6417" y2="96944"/>
                        <a14:foregroundMark x1="3726" y1="58688" x2="3926" y2="61524"/>
                        <a14:foregroundMark x1="3332" y1="53090" x2="3518" y2="55728"/>
                        <a14:foregroundMark x1="2955" y1="47717" x2="2975" y2="48008"/>
                        <a14:foregroundMark x1="2874" y1="46574" x2="2925" y2="47297"/>
                        <a14:foregroundMark x1="6417" y1="96944" x2="15441" y2="99074"/>
                        <a14:foregroundMark x1="15441" y1="99074" x2="21658" y2="96574"/>
                        <a14:foregroundMark x1="30721" y1="78967" x2="32286" y2="75926"/>
                        <a14:foregroundMark x1="21658" y1="96574" x2="28576" y2="83135"/>
                        <a14:foregroundMark x1="32286" y1="75926" x2="40775" y2="53889"/>
                        <a14:foregroundMark x1="45844" y1="47780" x2="47460" y2="45833"/>
                        <a14:foregroundMark x1="40775" y1="53889" x2="44743" y2="49107"/>
                        <a14:foregroundMark x1="55150" y1="41750" x2="55481" y2="41574"/>
                        <a14:foregroundMark x1="47520" y1="45801" x2="50254" y2="44349"/>
                        <a14:foregroundMark x1="59469" y1="44482" x2="61832" y2="46204"/>
                        <a14:foregroundMark x1="55481" y1="41574" x2="55734" y2="41758"/>
                        <a14:foregroundMark x1="62820" y1="52326" x2="65374" y2="68148"/>
                        <a14:foregroundMark x1="61832" y1="46204" x2="62415" y2="49819"/>
                        <a14:foregroundMark x1="63079" y1="90134" x2="63035" y2="90556"/>
                        <a14:foregroundMark x1="65374" y1="68148" x2="63325" y2="87776"/>
                        <a14:foregroundMark x1="67085" y1="90238" x2="84291" y2="88889"/>
                        <a14:foregroundMark x1="63035" y1="90556" x2="63422" y2="90526"/>
                        <a14:foregroundMark x1="84291" y1="88889" x2="97126" y2="81944"/>
                        <a14:foregroundMark x1="97126" y1="81944" x2="88770" y2="43889"/>
                        <a14:foregroundMark x1="88770" y1="43889" x2="72259" y2="18333"/>
                        <a14:foregroundMark x1="72259" y1="18333" x2="51136" y2="5556"/>
                        <a14:foregroundMark x1="51136" y1="5556" x2="43382" y2="5556"/>
                        <a14:foregroundMark x1="36872" y1="9463" x2="35361" y2="10370"/>
                        <a14:foregroundMark x1="43382" y1="5556" x2="39440" y2="7922"/>
                        <a14:foregroundMark x1="35645" y1="27242" x2="35628" y2="27870"/>
                        <a14:foregroundMark x1="35628" y1="27870" x2="40842" y2="41481"/>
                        <a14:foregroundMark x1="46798" y1="44456" x2="49491" y2="45801"/>
                        <a14:foregroundMark x1="40842" y1="41481" x2="45120" y2="43618"/>
                        <a14:foregroundMark x1="52064" y1="45801" x2="55340" y2="44422"/>
                        <a14:foregroundMark x1="58824" y1="41803" x2="70187" y2="27222"/>
                        <a14:foregroundMark x1="70187" y1="27222" x2="67179" y2="16296"/>
                        <a14:foregroundMark x1="67179" y1="16296" x2="57353" y2="8981"/>
                        <a14:foregroundMark x1="57353" y1="8981" x2="48061" y2="7593"/>
                        <a14:foregroundMark x1="48061" y1="7593" x2="41511" y2="11944"/>
                        <a14:foregroundMark x1="41511" y1="11944" x2="38008" y2="17054"/>
                        <a14:foregroundMark x1="42981" y1="6296" x2="38950" y2="11049"/>
                        <a14:foregroundMark x1="35418" y1="18737" x2="35125" y2="19891"/>
                        <a14:foregroundMark x1="36486" y1="25840" x2="38168" y2="29444"/>
                        <a14:foregroundMark x1="34719" y1="22051" x2="34853" y2="22339"/>
                        <a14:foregroundMark x1="38168" y1="29444" x2="44719" y2="34074"/>
                        <a14:foregroundMark x1="44719" y1="34074" x2="52607" y2="32963"/>
                        <a14:foregroundMark x1="52607" y1="32963" x2="56818" y2="21944"/>
                        <a14:foregroundMark x1="56818" y1="21944" x2="48596" y2="16944"/>
                        <a14:foregroundMark x1="48596" y1="16944" x2="38770" y2="19444"/>
                        <a14:foregroundMark x1="38770" y1="19444" x2="37365" y2="21154"/>
                        <a14:foregroundMark x1="12065" y1="54122" x2="15642" y2="60000"/>
                        <a14:foregroundMark x1="15642" y1="60000" x2="37567" y2="34352"/>
                        <a14:foregroundMark x1="37567" y1="34352" x2="32638" y2="32251"/>
                        <a14:foregroundMark x1="18626" y1="39939" x2="17112" y2="41019"/>
                        <a14:foregroundMark x1="23282" y1="36618" x2="21110" y2="38167"/>
                        <a14:foregroundMark x1="30181" y1="31698" x2="24278" y2="35908"/>
                        <a14:foregroundMark x1="12602" y1="46067" x2="12233" y2="46481"/>
                        <a14:foregroundMark x1="12233" y1="46481" x2="12101" y2="46792"/>
                        <a14:foregroundMark x1="9630" y1="54928" x2="12701" y2="59259"/>
                        <a14:foregroundMark x1="19118" y1="63796" x2="11965" y2="69815"/>
                        <a14:foregroundMark x1="11965" y1="69815" x2="4144" y2="84444"/>
                        <a14:foregroundMark x1="4144" y1="84444" x2="1872" y2="93241"/>
                        <a14:foregroundMark x1="1872" y1="93241" x2="7353" y2="98148"/>
                        <a14:foregroundMark x1="7353" y1="98148" x2="13570" y2="96389"/>
                        <a14:foregroundMark x1="13570" y1="96389" x2="18182" y2="90463"/>
                        <a14:foregroundMark x1="18182" y1="90463" x2="18249" y2="87500"/>
                        <a14:foregroundMark x1="4412" y1="89630" x2="4211" y2="98426"/>
                        <a14:foregroundMark x1="4211" y1="98426" x2="10762" y2="98981"/>
                        <a14:foregroundMark x1="10762" y1="98981" x2="7086" y2="91667"/>
                        <a14:foregroundMark x1="7086" y1="91667" x2="3008" y2="96389"/>
                        <a14:foregroundMark x1="73797" y1="38056" x2="82219" y2="41759"/>
                        <a14:foregroundMark x1="82219" y1="41759" x2="92246" y2="51019"/>
                        <a14:foregroundMark x1="92246" y1="51019" x2="95655" y2="72500"/>
                        <a14:foregroundMark x1="95655" y1="72500" x2="93850" y2="91019"/>
                        <a14:foregroundMark x1="93850" y1="91019" x2="91110" y2="98611"/>
                        <a14:foregroundMark x1="91110" y1="98611" x2="84225" y2="93796"/>
                        <a14:foregroundMark x1="84225" y1="93796" x2="80013" y2="54444"/>
                        <a14:foregroundMark x1="80013" y1="54444" x2="73061" y2="46111"/>
                        <a14:foregroundMark x1="73061" y1="46111" x2="69056" y2="45126"/>
                        <a14:foregroundMark x1="67508" y1="43036" x2="72660" y2="38796"/>
                        <a14:foregroundMark x1="72660" y1="38796" x2="76604" y2="38241"/>
                        <a14:backgroundMark x1="38503" y1="6481" x2="35628" y2="24815"/>
                        <a14:backgroundMark x1="35628" y1="24815" x2="31016" y2="32500"/>
                        <a14:backgroundMark x1="31016" y1="32500" x2="8757" y2="52685"/>
                        <a14:backgroundMark x1="8757" y1="52685" x2="5147" y2="60370"/>
                        <a14:backgroundMark x1="5147" y1="60370" x2="4479" y2="70093"/>
                        <a14:backgroundMark x1="4479" y1="70093" x2="201" y2="79444"/>
                        <a14:backgroundMark x1="16711" y1="7037" x2="8356" y2="7037"/>
                        <a14:backgroundMark x1="8356" y1="7037" x2="1738" y2="9722"/>
                        <a14:backgroundMark x1="1738" y1="9722" x2="267" y2="50648"/>
                        <a14:backgroundMark x1="267" y1="50648" x2="1805" y2="59907"/>
                        <a14:backgroundMark x1="1805" y1="59907" x2="17246" y2="42685"/>
                        <a14:backgroundMark x1="17246" y1="42685" x2="26738" y2="29537"/>
                        <a14:backgroundMark x1="26738" y1="29537" x2="32553" y2="24907"/>
                        <a14:backgroundMark x1="32553" y1="24907" x2="36564" y2="18241"/>
                        <a14:backgroundMark x1="36564" y1="18241" x2="35294" y2="9722"/>
                        <a14:backgroundMark x1="35294" y1="9722" x2="20187" y2="10093"/>
                        <a14:backgroundMark x1="20187" y1="10093" x2="7086" y2="14259"/>
                        <a14:backgroundMark x1="32086" y1="15556" x2="13770" y2="19352"/>
                        <a14:backgroundMark x1="13770" y1="19352" x2="1805" y2="29352"/>
                        <a14:backgroundMark x1="1805" y1="29352" x2="1070" y2="58519"/>
                        <a14:backgroundMark x1="1070" y1="58519" x2="7888" y2="53704"/>
                        <a14:backgroundMark x1="7888" y1="53704" x2="18382" y2="38519"/>
                        <a14:backgroundMark x1="18382" y1="38519" x2="30481" y2="25926"/>
                        <a14:backgroundMark x1="30481" y1="25926" x2="34559" y2="18426"/>
                        <a14:backgroundMark x1="34559" y1="18426" x2="28409" y2="14722"/>
                        <a14:backgroundMark x1="28409" y1="14722" x2="20989" y2="17037"/>
                        <a14:backgroundMark x1="20989" y1="17037" x2="12567" y2="24815"/>
                        <a14:backgroundMark x1="26136" y1="23148" x2="26136" y2="23148"/>
                        <a14:backgroundMark x1="17045" y1="26019" x2="17045" y2="26019"/>
                        <a14:backgroundMark x1="15575" y1="34074" x2="15575" y2="34074"/>
                        <a14:backgroundMark x1="15575" y1="34074" x2="15575" y2="34074"/>
                        <a14:backgroundMark x1="15575" y1="34074" x2="15575" y2="34074"/>
                        <a14:backgroundMark x1="7086" y1="34074" x2="7086" y2="34074"/>
                        <a14:backgroundMark x1="14372" y1="26667" x2="6083" y2="31111"/>
                        <a14:backgroundMark x1="6083" y1="31111" x2="1136" y2="38426"/>
                        <a14:backgroundMark x1="1136" y1="38426" x2="1136" y2="47593"/>
                        <a14:backgroundMark x1="1136" y1="47593" x2="5749" y2="54352"/>
                        <a14:backgroundMark x1="5749" y1="54352" x2="12099" y2="53241"/>
                        <a14:backgroundMark x1="12099" y1="53241" x2="22460" y2="38889"/>
                        <a14:backgroundMark x1="22460" y1="38889" x2="31818" y2="20278"/>
                        <a14:backgroundMark x1="31818" y1="20278" x2="24666" y2="14259"/>
                        <a14:backgroundMark x1="24666" y1="14259" x2="6217" y2="30648"/>
                        <a14:backgroundMark x1="6217" y1="30648" x2="936" y2="38426"/>
                        <a14:backgroundMark x1="15107" y1="25648" x2="6818" y2="29074"/>
                        <a14:backgroundMark x1="6818" y1="29074" x2="3476" y2="36759"/>
                        <a14:backgroundMark x1="3476" y1="36759" x2="3342" y2="46389"/>
                        <a14:backgroundMark x1="3342" y1="46389" x2="9693" y2="46389"/>
                        <a14:backgroundMark x1="9693" y1="46389" x2="27674" y2="19907"/>
                        <a14:backgroundMark x1="27674" y1="19907" x2="10561" y2="21574"/>
                        <a14:backgroundMark x1="10561" y1="21574" x2="5682" y2="27222"/>
                        <a14:backgroundMark x1="5682" y1="27222" x2="5548" y2="30556"/>
                        <a14:backgroundMark x1="11965" y1="27500" x2="6083" y2="31389"/>
                        <a14:backgroundMark x1="6083" y1="31389" x2="3543" y2="39259"/>
                        <a14:backgroundMark x1="3543" y1="39259" x2="12901" y2="38704"/>
                        <a14:backgroundMark x1="12901" y1="38704" x2="24666" y2="22222"/>
                        <a14:backgroundMark x1="24666" y1="22222" x2="16979" y2="23981"/>
                        <a14:backgroundMark x1="16979" y1="23981" x2="13636" y2="26667"/>
                        <a14:backgroundMark x1="46791" y1="44444" x2="37634" y2="48333"/>
                        <a14:backgroundMark x1="37634" y1="48333" x2="31818" y2="57130"/>
                        <a14:backgroundMark x1="31818" y1="57130" x2="29479" y2="75648"/>
                        <a14:backgroundMark x1="29479" y1="75648" x2="29746" y2="84167"/>
                        <a14:backgroundMark x1="29746" y1="84167" x2="33222" y2="91481"/>
                        <a14:backgroundMark x1="33222" y1="91481" x2="40241" y2="95370"/>
                        <a14:backgroundMark x1="40241" y1="95370" x2="57955" y2="91944"/>
                        <a14:backgroundMark x1="57955" y1="91944" x2="65107" y2="87870"/>
                        <a14:backgroundMark x1="65107" y1="87870" x2="70655" y2="80000"/>
                        <a14:backgroundMark x1="70655" y1="80000" x2="72594" y2="68519"/>
                        <a14:backgroundMark x1="72594" y1="68519" x2="70989" y2="58611"/>
                        <a14:backgroundMark x1="70989" y1="58611" x2="64906" y2="51944"/>
                        <a14:backgroundMark x1="64906" y1="51944" x2="52273" y2="47130"/>
                        <a14:backgroundMark x1="52273" y1="47130" x2="45455" y2="47130"/>
                        <a14:backgroundMark x1="45455" y1="47130" x2="39372" y2="50370"/>
                        <a14:backgroundMark x1="39372" y1="50370" x2="39372" y2="50370"/>
                        <a14:backgroundMark x1="46658" y1="42963" x2="66043" y2="43241"/>
                        <a14:backgroundMark x1="66043" y1="43241" x2="71257" y2="50278"/>
                        <a14:backgroundMark x1="71257" y1="50278" x2="74733" y2="67315"/>
                        <a14:backgroundMark x1="74733" y1="67315" x2="74666" y2="76389"/>
                        <a14:backgroundMark x1="74666" y1="76389" x2="70789" y2="83704"/>
                        <a14:backgroundMark x1="70789" y1="83704" x2="60428" y2="96204"/>
                        <a14:backgroundMark x1="60428" y1="96204" x2="60094" y2="9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53" y="2401187"/>
            <a:ext cx="4372817" cy="3156846"/>
          </a:xfrm>
          <a:prstGeom prst="rect">
            <a:avLst/>
          </a:prstGeom>
        </p:spPr>
      </p:pic>
      <p:pic>
        <p:nvPicPr>
          <p:cNvPr id="21" name="Image 20" descr="Une image contenant croquis, dessin, Dessin au trait, Dessin d’enfant&#10;&#10;Le contenu généré par l’IA peut être incorrect.">
            <a:extLst>
              <a:ext uri="{FF2B5EF4-FFF2-40B4-BE49-F238E27FC236}">
                <a16:creationId xmlns:a16="http://schemas.microsoft.com/office/drawing/2014/main" id="{A1F18A04-62D4-3A3A-C3FF-3A11DCA512D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315" b="89881" l="9773" r="89943">
                        <a14:foregroundMark x1="13314" y1="21131" x2="11898" y2="61012"/>
                        <a14:foregroundMark x1="11898" y1="61012" x2="3399" y2="69048"/>
                        <a14:foregroundMark x1="3399" y1="69048" x2="10765" y2="81250"/>
                        <a14:foregroundMark x1="10765" y1="81250" x2="99575" y2="93452"/>
                        <a14:foregroundMark x1="99575" y1="93452" x2="96176" y2="36756"/>
                        <a14:foregroundMark x1="96176" y1="36756" x2="81728" y2="9970"/>
                        <a14:foregroundMark x1="81728" y1="9970" x2="69972" y2="3720"/>
                        <a14:foregroundMark x1="69972" y1="3720" x2="55382" y2="4464"/>
                        <a14:foregroundMark x1="55382" y1="4464" x2="12890" y2="22173"/>
                        <a14:foregroundMark x1="50850" y1="13095" x2="49433" y2="36012"/>
                        <a14:foregroundMark x1="49433" y1="36012" x2="65439" y2="57589"/>
                        <a14:foregroundMark x1="65439" y1="57589" x2="80028" y2="62649"/>
                        <a14:foregroundMark x1="80028" y1="62649" x2="91643" y2="52679"/>
                        <a14:foregroundMark x1="91643" y1="52679" x2="95184" y2="38542"/>
                        <a14:foregroundMark x1="95184" y1="38542" x2="89943" y2="28869"/>
                        <a14:foregroundMark x1="89943" y1="28869" x2="78187" y2="22024"/>
                        <a14:foregroundMark x1="78187" y1="22024" x2="44193" y2="18304"/>
                        <a14:backgroundMark x1="6374" y1="30655" x2="9207" y2="41964"/>
                        <a14:backgroundMark x1="9207" y1="41964" x2="5666" y2="31250"/>
                        <a14:backgroundMark x1="5666" y1="31250" x2="8924" y2="38393"/>
                        <a14:backgroundMark x1="5666" y1="31696" x2="8499" y2="38542"/>
                        <a14:backgroundMark x1="5807" y1="30655" x2="8215" y2="4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21" r="8929"/>
          <a:stretch/>
        </p:blipFill>
        <p:spPr>
          <a:xfrm>
            <a:off x="8460018" y="2540554"/>
            <a:ext cx="3023471" cy="3586122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83523575-0C82-E481-B251-FBD673583FD1}"/>
              </a:ext>
            </a:extLst>
          </p:cNvPr>
          <p:cNvSpPr txBox="1">
            <a:spLocks/>
          </p:cNvSpPr>
          <p:nvPr/>
        </p:nvSpPr>
        <p:spPr>
          <a:xfrm>
            <a:off x="5023253" y="1882548"/>
            <a:ext cx="1871777" cy="824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F48A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fr-FR" sz="3600" dirty="0">
                <a:solidFill>
                  <a:srgbClr val="FF86B5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Fight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4E3687F7-677F-C320-D30B-A39720F47A72}"/>
              </a:ext>
            </a:extLst>
          </p:cNvPr>
          <p:cNvSpPr txBox="1">
            <a:spLocks/>
          </p:cNvSpPr>
          <p:nvPr/>
        </p:nvSpPr>
        <p:spPr>
          <a:xfrm>
            <a:off x="8921411" y="1882548"/>
            <a:ext cx="2100683" cy="824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F48A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fr-FR" sz="3600" dirty="0">
                <a:solidFill>
                  <a:srgbClr val="FF86B5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Flight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A3AA57F4-7691-0A2A-E575-93BF6CCA81CF}"/>
              </a:ext>
            </a:extLst>
          </p:cNvPr>
          <p:cNvSpPr txBox="1">
            <a:spLocks/>
          </p:cNvSpPr>
          <p:nvPr/>
        </p:nvSpPr>
        <p:spPr>
          <a:xfrm>
            <a:off x="838199" y="207877"/>
            <a:ext cx="10515600" cy="15364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F48A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fr-FR" sz="4000" dirty="0">
                <a:latin typeface="Phosphate Inline" panose="02000506050000020004" pitchFamily="2" charset="77"/>
                <a:cs typeface="Phosphate Inline" panose="02000506050000020004" pitchFamily="2" charset="77"/>
              </a:rPr>
              <a:t>Quand le stress monte… notre cerveau choisit </a:t>
            </a:r>
            <a:endParaRPr lang="fr-FR" sz="4000" dirty="0">
              <a:solidFill>
                <a:srgbClr val="FF86B5"/>
              </a:solidFill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594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F141F-6364-628F-4444-E979B6176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57D042-19FE-1018-8A4A-257C50C66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470"/>
            <a:ext cx="10515600" cy="1439056"/>
          </a:xfrm>
        </p:spPr>
        <p:txBody>
          <a:bodyPr>
            <a:noAutofit/>
          </a:bodyPr>
          <a:lstStyle/>
          <a:p>
            <a:r>
              <a:rPr lang="fr-FR" sz="4800" dirty="0">
                <a:latin typeface="Phosphate Inline" panose="02000506050000020004" pitchFamily="2" charset="77"/>
                <a:cs typeface="Phosphate Inline" panose="02000506050000020004" pitchFamily="2" charset="77"/>
              </a:rPr>
              <a:t>Le conflit nous questionne  et nous transforme</a:t>
            </a:r>
            <a:br>
              <a:rPr lang="fr-FR" sz="4800" dirty="0">
                <a:latin typeface="Phosphate Inline" panose="02000506050000020004" pitchFamily="2" charset="77"/>
                <a:cs typeface="Phosphate Inline" panose="02000506050000020004" pitchFamily="2" charset="77"/>
              </a:rPr>
            </a:br>
            <a:br>
              <a:rPr lang="fr-FR" sz="4800" dirty="0"/>
            </a:br>
            <a:br>
              <a:rPr lang="fr-FR" sz="4800" dirty="0"/>
            </a:br>
            <a:endParaRPr lang="fr-FR" sz="4800" dirty="0"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  <p:pic>
        <p:nvPicPr>
          <p:cNvPr id="8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F01B284E-0E5F-0D04-C3DA-A06C94153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601" cy="1439056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435237-096E-3D4D-12F4-1CB2D7D8F8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400" dirty="0"/>
              <a:t>Le conflit : Problème ou solution ? Vers des relations plus agiles</a:t>
            </a:r>
            <a:endParaRPr lang="fr-FR" dirty="0"/>
          </a:p>
        </p:txBody>
      </p:sp>
      <p:pic>
        <p:nvPicPr>
          <p:cNvPr id="9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9188555C-73BC-2AE6-4EF5-2F8FB772A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9" y="0"/>
            <a:ext cx="673601" cy="1439056"/>
          </a:xfrm>
          <a:prstGeom prst="rect">
            <a:avLst/>
          </a:prstGeom>
        </p:spPr>
      </p:pic>
      <p:pic>
        <p:nvPicPr>
          <p:cNvPr id="10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E1AB41DF-4674-93B2-915D-BC1982213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277"/>
            <a:ext cx="673601" cy="1439056"/>
          </a:xfrm>
          <a:prstGeom prst="rect">
            <a:avLst/>
          </a:prstGeom>
        </p:spPr>
      </p:pic>
      <p:pic>
        <p:nvPicPr>
          <p:cNvPr id="11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4550ED0E-144E-761F-D772-C5D38F4A0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554"/>
            <a:ext cx="673601" cy="1439056"/>
          </a:xfrm>
          <a:prstGeom prst="rect">
            <a:avLst/>
          </a:prstGeom>
        </p:spPr>
      </p:pic>
      <p:pic>
        <p:nvPicPr>
          <p:cNvPr id="12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CEB3B46F-4947-412A-6569-4F88270A9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810831"/>
            <a:ext cx="673601" cy="1439056"/>
          </a:xfrm>
          <a:prstGeom prst="rect">
            <a:avLst/>
          </a:prstGeom>
        </p:spPr>
      </p:pic>
      <p:pic>
        <p:nvPicPr>
          <p:cNvPr id="13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91E28CB9-C945-5F90-3469-DACB76BD0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64"/>
          <a:stretch/>
        </p:blipFill>
        <p:spPr>
          <a:xfrm>
            <a:off x="-3" y="5081108"/>
            <a:ext cx="673601" cy="940216"/>
          </a:xfrm>
          <a:prstGeom prst="rect">
            <a:avLst/>
          </a:prstGeom>
        </p:spPr>
      </p:pic>
      <p:pic>
        <p:nvPicPr>
          <p:cNvPr id="14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659657B8-93FA-64F6-5D2F-615CC4B43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8" y="1270277"/>
            <a:ext cx="673601" cy="1439056"/>
          </a:xfrm>
          <a:prstGeom prst="rect">
            <a:avLst/>
          </a:prstGeom>
        </p:spPr>
      </p:pic>
      <p:pic>
        <p:nvPicPr>
          <p:cNvPr id="15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B87665DC-1272-2195-3FA5-21146BCA0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6" y="2540554"/>
            <a:ext cx="673601" cy="1439056"/>
          </a:xfrm>
          <a:prstGeom prst="rect">
            <a:avLst/>
          </a:prstGeom>
        </p:spPr>
      </p:pic>
      <p:pic>
        <p:nvPicPr>
          <p:cNvPr id="16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0E50F3E1-39E4-1CC6-8120-BC02B46CE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3" y="3810831"/>
            <a:ext cx="673601" cy="1439056"/>
          </a:xfrm>
          <a:prstGeom prst="rect">
            <a:avLst/>
          </a:prstGeom>
        </p:spPr>
      </p:pic>
      <p:pic>
        <p:nvPicPr>
          <p:cNvPr id="17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8C31220E-C817-E0BB-8EB2-234AB4305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4664" b="34664"/>
          <a:stretch/>
        </p:blipFill>
        <p:spPr>
          <a:xfrm>
            <a:off x="11518390" y="4582268"/>
            <a:ext cx="673601" cy="143905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5294760D-74E9-ACFA-818F-1B3C31A65C65}"/>
              </a:ext>
            </a:extLst>
          </p:cNvPr>
          <p:cNvSpPr txBox="1">
            <a:spLocks/>
          </p:cNvSpPr>
          <p:nvPr/>
        </p:nvSpPr>
        <p:spPr>
          <a:xfrm>
            <a:off x="673598" y="1935655"/>
            <a:ext cx="3902551" cy="41436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F48A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u="sng" dirty="0"/>
              <a:t>Conflit interne : </a:t>
            </a:r>
            <a:r>
              <a:rPr lang="fr-FR" sz="2800" dirty="0"/>
              <a:t>Plusieurs parties de soi s’opposent</a:t>
            </a:r>
          </a:p>
          <a:p>
            <a:br>
              <a:rPr lang="fr-FR" sz="2800" dirty="0"/>
            </a:br>
            <a:r>
              <a:rPr lang="fr-FR" sz="2800" dirty="0"/>
              <a:t>Exemple : le fumeur entre raison et habitude</a:t>
            </a:r>
            <a:br>
              <a:rPr lang="fr-FR" sz="2800" dirty="0"/>
            </a:br>
            <a:br>
              <a:rPr lang="fr-FR" sz="2800" dirty="0"/>
            </a:br>
            <a:r>
              <a:rPr lang="fr-FR" sz="2800" dirty="0"/>
              <a:t>Le conflit comme signal de tension intérieure</a:t>
            </a:r>
            <a:br>
              <a:rPr lang="fr-FR" sz="4800" dirty="0"/>
            </a:br>
            <a:endParaRPr lang="fr-FR" sz="4800" dirty="0"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0C7D04C-93D0-3499-907C-4210A4219055}"/>
              </a:ext>
            </a:extLst>
          </p:cNvPr>
          <p:cNvSpPr txBox="1">
            <a:spLocks/>
          </p:cNvSpPr>
          <p:nvPr/>
        </p:nvSpPr>
        <p:spPr>
          <a:xfrm>
            <a:off x="4740747" y="1950240"/>
            <a:ext cx="3637550" cy="41145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F48A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u="sng" dirty="0"/>
              <a:t>Conflit externe </a:t>
            </a:r>
          </a:p>
          <a:p>
            <a:r>
              <a:rPr lang="fr-FR" sz="2800" dirty="0"/>
              <a:t>Inter personnel </a:t>
            </a:r>
          </a:p>
          <a:p>
            <a:r>
              <a:rPr lang="fr-FR" sz="2800" dirty="0"/>
              <a:t>Intra groupe </a:t>
            </a:r>
          </a:p>
          <a:p>
            <a:r>
              <a:rPr lang="fr-FR" sz="2800" dirty="0"/>
              <a:t>Inter groupe</a:t>
            </a:r>
          </a:p>
          <a:p>
            <a:br>
              <a:rPr lang="fr-FR" sz="2800" dirty="0"/>
            </a:br>
            <a:r>
              <a:rPr lang="fr-FR" sz="2800" dirty="0"/>
              <a:t>Trans formation = adaptation</a:t>
            </a:r>
            <a:br>
              <a:rPr lang="fr-FR" sz="4800" dirty="0"/>
            </a:br>
            <a:endParaRPr lang="fr-FR" sz="4800" dirty="0"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7736D0F-B7CA-C1B4-E1E7-887AF75D0E20}"/>
              </a:ext>
            </a:extLst>
          </p:cNvPr>
          <p:cNvSpPr txBox="1">
            <a:spLocks/>
          </p:cNvSpPr>
          <p:nvPr/>
        </p:nvSpPr>
        <p:spPr>
          <a:xfrm>
            <a:off x="8213703" y="1935655"/>
            <a:ext cx="3493022" cy="41436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F48A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u="sng" dirty="0"/>
              <a:t>Conflit système :</a:t>
            </a:r>
          </a:p>
          <a:p>
            <a:endParaRPr lang="fr-FR" sz="3200" u="sng" dirty="0"/>
          </a:p>
          <a:p>
            <a:endParaRPr lang="fr-FR" sz="2800" dirty="0"/>
          </a:p>
          <a:p>
            <a:r>
              <a:rPr lang="fr-FR" sz="2800" dirty="0"/>
              <a:t> Valeurs, sens… Contradictions, Contre ordre, Injonctions contradictoires…</a:t>
            </a:r>
            <a:br>
              <a:rPr lang="fr-FR" sz="4800" dirty="0"/>
            </a:br>
            <a:endParaRPr lang="fr-FR" sz="4800" dirty="0"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8265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02507-0437-84E6-E729-ED488E9D3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0DA04A6D-5C93-EB42-B9F5-70C6E499D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601" cy="1439056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377F59-2179-6619-A58B-55A5581648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400" dirty="0"/>
              <a:t>Le conflit : Problème ou solution ? Vers des relations plus agiles</a:t>
            </a:r>
            <a:endParaRPr lang="fr-FR" dirty="0"/>
          </a:p>
        </p:txBody>
      </p:sp>
      <p:pic>
        <p:nvPicPr>
          <p:cNvPr id="9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5B295507-A486-194E-D294-4FAA606A9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9" y="0"/>
            <a:ext cx="673601" cy="1439056"/>
          </a:xfrm>
          <a:prstGeom prst="rect">
            <a:avLst/>
          </a:prstGeom>
        </p:spPr>
      </p:pic>
      <p:pic>
        <p:nvPicPr>
          <p:cNvPr id="10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3B720083-30E6-5275-DDB9-48986C542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277"/>
            <a:ext cx="673601" cy="1439056"/>
          </a:xfrm>
          <a:prstGeom prst="rect">
            <a:avLst/>
          </a:prstGeom>
        </p:spPr>
      </p:pic>
      <p:pic>
        <p:nvPicPr>
          <p:cNvPr id="11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666B75B8-B3CD-EFB3-06EF-BF1EFB4DF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554"/>
            <a:ext cx="673601" cy="1439056"/>
          </a:xfrm>
          <a:prstGeom prst="rect">
            <a:avLst/>
          </a:prstGeom>
        </p:spPr>
      </p:pic>
      <p:pic>
        <p:nvPicPr>
          <p:cNvPr id="12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4C86380C-4BFB-EA65-D749-5159852CC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810831"/>
            <a:ext cx="673601" cy="1439056"/>
          </a:xfrm>
          <a:prstGeom prst="rect">
            <a:avLst/>
          </a:prstGeom>
        </p:spPr>
      </p:pic>
      <p:pic>
        <p:nvPicPr>
          <p:cNvPr id="13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FF20B90A-4A53-8597-2AC1-5113C7981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64"/>
          <a:stretch/>
        </p:blipFill>
        <p:spPr>
          <a:xfrm>
            <a:off x="-3" y="5081108"/>
            <a:ext cx="673601" cy="940216"/>
          </a:xfrm>
          <a:prstGeom prst="rect">
            <a:avLst/>
          </a:prstGeom>
        </p:spPr>
      </p:pic>
      <p:pic>
        <p:nvPicPr>
          <p:cNvPr id="14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08DE9CE6-25CA-D5B0-F0D6-8ECBB845F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8" y="1270277"/>
            <a:ext cx="673601" cy="1439056"/>
          </a:xfrm>
          <a:prstGeom prst="rect">
            <a:avLst/>
          </a:prstGeom>
        </p:spPr>
      </p:pic>
      <p:pic>
        <p:nvPicPr>
          <p:cNvPr id="15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C8694ED3-07F2-9E9B-A00B-5E03F2643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6" y="2540554"/>
            <a:ext cx="673601" cy="1439056"/>
          </a:xfrm>
          <a:prstGeom prst="rect">
            <a:avLst/>
          </a:prstGeom>
        </p:spPr>
      </p:pic>
      <p:pic>
        <p:nvPicPr>
          <p:cNvPr id="16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DE43ADB2-7F3E-4E83-ACF9-742640730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93" y="3810831"/>
            <a:ext cx="673601" cy="1439056"/>
          </a:xfrm>
          <a:prstGeom prst="rect">
            <a:avLst/>
          </a:prstGeom>
        </p:spPr>
      </p:pic>
      <p:pic>
        <p:nvPicPr>
          <p:cNvPr id="17" name="Espace réservé du contenu 7" descr="Une image contenant carré, Bleu électrique, Rectangle, bleu&#10;&#10;Le contenu généré par l’IA peut être incorrect.">
            <a:extLst>
              <a:ext uri="{FF2B5EF4-FFF2-40B4-BE49-F238E27FC236}">
                <a16:creationId xmlns:a16="http://schemas.microsoft.com/office/drawing/2014/main" id="{1C378024-4D9F-96C5-3989-64A86FDF4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78" b="94548" l="9659" r="89773">
                        <a14:foregroundMark x1="59375" y1="40559" x2="59375" y2="40559"/>
                        <a14:foregroundMark x1="38068" y1="30053" x2="38068" y2="30053"/>
                        <a14:foregroundMark x1="61932" y1="15293" x2="61932" y2="15293"/>
                        <a14:foregroundMark x1="25852" y1="87500" x2="25852" y2="87500"/>
                        <a14:foregroundMark x1="33523" y1="94548" x2="33523" y2="94548"/>
                        <a14:foregroundMark x1="72443" y1="8378" x2="72443" y2="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4664" b="34664"/>
          <a:stretch/>
        </p:blipFill>
        <p:spPr>
          <a:xfrm>
            <a:off x="11518390" y="4582268"/>
            <a:ext cx="673601" cy="1439056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7AF5373A-0F31-7334-ECF2-1C968D60B0AC}"/>
              </a:ext>
            </a:extLst>
          </p:cNvPr>
          <p:cNvSpPr txBox="1">
            <a:spLocks/>
          </p:cNvSpPr>
          <p:nvPr/>
        </p:nvSpPr>
        <p:spPr>
          <a:xfrm>
            <a:off x="1173117" y="671244"/>
            <a:ext cx="9845749" cy="4409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F48A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fr-FR" sz="4000" dirty="0">
                <a:latin typeface="Phosphate Inline" panose="02000506050000020004" pitchFamily="2" charset="77"/>
                <a:cs typeface="Phosphate Inline" panose="02000506050000020004" pitchFamily="2" charset="77"/>
              </a:rPr>
              <a:t>E</a:t>
            </a:r>
            <a:r>
              <a:rPr lang="fr-FR" sz="4000" dirty="0">
                <a:effectLst/>
                <a:latin typeface="Phosphate Inline" panose="02000506050000020004" pitchFamily="2" charset="77"/>
                <a:cs typeface="Phosphate Inline" panose="02000506050000020004" pitchFamily="2" charset="77"/>
              </a:rPr>
              <a:t>n une phrase, écrivez une situation de conflit vécue récemment dans votre cadre professionnel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sz="3200" dirty="0">
              <a:solidFill>
                <a:srgbClr val="000000"/>
              </a:solidFill>
              <a:latin typeface="Times"/>
            </a:endParaRPr>
          </a:p>
          <a:p>
            <a:pPr algn="ctr">
              <a:lnSpc>
                <a:spcPct val="120000"/>
              </a:lnSpc>
            </a:pPr>
            <a:r>
              <a:rPr lang="fr-FR" sz="2800" b="0" dirty="0">
                <a:solidFill>
                  <a:srgbClr val="FF86B5"/>
                </a:solidFill>
                <a:effectLst/>
                <a:latin typeface="Phosphate Inline" panose="02000506050000020004" pitchFamily="2" charset="77"/>
                <a:cs typeface="Phosphate Inline" panose="02000506050000020004" pitchFamily="2" charset="77"/>
              </a:rPr>
              <a:t>Ça peut être une scène précise, une tension latente, ou même un flou relationnel. </a:t>
            </a:r>
          </a:p>
          <a:p>
            <a:pPr algn="ctr">
              <a:lnSpc>
                <a:spcPct val="120000"/>
              </a:lnSpc>
            </a:pPr>
            <a:r>
              <a:rPr lang="fr-FR" sz="2800" b="0" dirty="0">
                <a:solidFill>
                  <a:srgbClr val="FF86B5"/>
                </a:solidFill>
                <a:effectLst/>
                <a:latin typeface="Phosphate Inline" panose="02000506050000020004" pitchFamily="2" charset="77"/>
                <a:cs typeface="Phosphate Inline" panose="02000506050000020004" pitchFamily="2" charset="77"/>
              </a:rPr>
              <a:t>Pas besoin de détails, juste ce que vous en retenez.</a:t>
            </a:r>
          </a:p>
        </p:txBody>
      </p:sp>
      <p:pic>
        <p:nvPicPr>
          <p:cNvPr id="3" name="Image 2" descr="Une image contenant dessin, croquis, Dessin au trait, Dessin d’enfant&#10;&#10;Le contenu généré par l’IA peut être incorrect.">
            <a:extLst>
              <a:ext uri="{FF2B5EF4-FFF2-40B4-BE49-F238E27FC236}">
                <a16:creationId xmlns:a16="http://schemas.microsoft.com/office/drawing/2014/main" id="{2AB69A9A-EA21-6E96-81C1-B95D882F52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814" y="1608550"/>
            <a:ext cx="1039542" cy="18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666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601</Words>
  <Application>Microsoft Macintosh PowerPoint</Application>
  <PresentationFormat>Grand écran</PresentationFormat>
  <Paragraphs>94</Paragraphs>
  <Slides>19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Nunito Sans</vt:lpstr>
      <vt:lpstr>PHOSPHATE INLINE</vt:lpstr>
      <vt:lpstr>PHOSPHATE INLINE</vt:lpstr>
      <vt:lpstr>Times</vt:lpstr>
      <vt:lpstr>Wingdings</vt:lpstr>
      <vt:lpstr>Thème Office</vt:lpstr>
      <vt:lpstr>Conception personnalisée</vt:lpstr>
      <vt:lpstr>Le conflit : Problème ou solution ? Vers des relations plus agiles</vt:lpstr>
      <vt:lpstr>Le mot conflit et  sa connotation  Quand vous entendez le mot « conflit »   Quels images, sons, souvenirs vous viennent spontanément ? </vt:lpstr>
      <vt:lpstr>Définition   Décomposons le mot conflit :  - CON - FLIT</vt:lpstr>
      <vt:lpstr>Définition   - CON : « avec, ensemble » en latin - FLIT : « déménagement » en anglais  CON-FLIT : « déménageons ensemble »  </vt:lpstr>
      <vt:lpstr>Question ?    Quels sont les types de conflits que vous connaissez ?</vt:lpstr>
      <vt:lpstr>Parce qu’il faut le vivre pour le comprendre.</vt:lpstr>
      <vt:lpstr>Freeze</vt:lpstr>
      <vt:lpstr>Le conflit nous questionne  et nous transforme   </vt:lpstr>
      <vt:lpstr>Présentation PowerPoint</vt:lpstr>
      <vt:lpstr>On vote, on débat, on déconstruit ensemble.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Marine Steinmann</dc:creator>
  <cp:lastModifiedBy>Sabbahi, Ophélie</cp:lastModifiedBy>
  <cp:revision>4</cp:revision>
  <dcterms:created xsi:type="dcterms:W3CDTF">2025-07-17T11:57:50Z</dcterms:created>
  <dcterms:modified xsi:type="dcterms:W3CDTF">2025-08-26T17:19:42Z</dcterms:modified>
</cp:coreProperties>
</file>