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14"/>
  </p:notesMasterIdLst>
  <p:sldIdLst>
    <p:sldId id="257" r:id="rId3"/>
    <p:sldId id="265" r:id="rId4"/>
    <p:sldId id="297" r:id="rId5"/>
    <p:sldId id="290" r:id="rId6"/>
    <p:sldId id="260" r:id="rId7"/>
    <p:sldId id="292" r:id="rId8"/>
    <p:sldId id="291" r:id="rId9"/>
    <p:sldId id="293" r:id="rId10"/>
    <p:sldId id="294" r:id="rId11"/>
    <p:sldId id="295" r:id="rId12"/>
    <p:sldId id="296" r:id="rId13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D0F505F-E2DA-4914-9341-6C0FF6E7DAB8}">
          <p14:sldIdLst>
            <p14:sldId id="257"/>
            <p14:sldId id="265"/>
            <p14:sldId id="297"/>
            <p14:sldId id="290"/>
            <p14:sldId id="260"/>
          </p14:sldIdLst>
        </p14:section>
        <p14:section name="Section sans titre" id="{D12BF311-04D0-4DB7-8630-C988C7574B36}">
          <p14:sldIdLst>
            <p14:sldId id="292"/>
            <p14:sldId id="291"/>
            <p14:sldId id="293"/>
            <p14:sldId id="294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8AD"/>
    <a:srgbClr val="FF6699"/>
    <a:srgbClr val="F0EA00"/>
    <a:srgbClr val="FF0066"/>
    <a:srgbClr val="00FF00"/>
    <a:srgbClr val="FF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stance Thomas" userId="580cbd0a-09c7-42b6-95e6-273f7e1e0e8d" providerId="ADAL" clId="{BE77F5FB-5140-40A3-B6BE-385BA507F50B}"/>
    <pc:docChg chg="modSld">
      <pc:chgData name="Constance Thomas" userId="580cbd0a-09c7-42b6-95e6-273f7e1e0e8d" providerId="ADAL" clId="{BE77F5FB-5140-40A3-B6BE-385BA507F50B}" dt="2025-07-17T14:40:44.007" v="0" actId="207"/>
      <pc:docMkLst>
        <pc:docMk/>
      </pc:docMkLst>
      <pc:sldChg chg="modSp mod">
        <pc:chgData name="Constance Thomas" userId="580cbd0a-09c7-42b6-95e6-273f7e1e0e8d" providerId="ADAL" clId="{BE77F5FB-5140-40A3-B6BE-385BA507F50B}" dt="2025-07-17T14:40:44.007" v="0" actId="207"/>
        <pc:sldMkLst>
          <pc:docMk/>
          <pc:sldMk cId="1686124814" sldId="257"/>
        </pc:sldMkLst>
        <pc:spChg chg="mod">
          <ac:chgData name="Constance Thomas" userId="580cbd0a-09c7-42b6-95e6-273f7e1e0e8d" providerId="ADAL" clId="{BE77F5FB-5140-40A3-B6BE-385BA507F50B}" dt="2025-07-17T14:40:44.007" v="0" actId="207"/>
          <ac:spMkLst>
            <pc:docMk/>
            <pc:sldMk cId="1686124814" sldId="257"/>
            <ac:spMk id="2" creationId="{BA9E602B-0D83-8EB3-4DE9-1E2F98186AA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0A812-C1F9-46C1-B92A-429E1AD932C7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6BDB0-F355-46D0-8A4D-BC8FC5C97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21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cercle, Monde&#10;&#10;Le contenu généré par l’IA peut être incorrect.">
            <a:extLst>
              <a:ext uri="{FF2B5EF4-FFF2-40B4-BE49-F238E27FC236}">
                <a16:creationId xmlns:a16="http://schemas.microsoft.com/office/drawing/2014/main" id="{1B8EBF27-44BF-CFC8-2935-32CE0ED3AA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57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49D537-A356-5977-7F47-7C7EDFFA92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29864" y="1420757"/>
            <a:ext cx="5083833" cy="1410929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defRPr sz="3200" b="1">
                <a:solidFill>
                  <a:srgbClr val="2F48AD"/>
                </a:solidFill>
                <a:latin typeface="Nunito Sans" pitchFamily="2" charset="0"/>
              </a:defRPr>
            </a:lvl1pPr>
          </a:lstStyle>
          <a:p>
            <a:r>
              <a:rPr lang="fr-FR" dirty="0"/>
              <a:t>Titre de votre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27FE56-6927-C2D6-9159-0CB9FF47D4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05245" y="2971290"/>
            <a:ext cx="5808453" cy="141092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2F48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C13B5D2-1D9E-BC1B-A519-921FBB30DF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7225" y="4537075"/>
            <a:ext cx="4106863" cy="18129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Prénom NOM, Structure</a:t>
            </a:r>
          </a:p>
        </p:txBody>
      </p:sp>
    </p:spTree>
    <p:extLst>
      <p:ext uri="{BB962C8B-B14F-4D97-AF65-F5344CB8AC3E}">
        <p14:creationId xmlns:p14="http://schemas.microsoft.com/office/powerpoint/2010/main" val="194713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F42430-DA70-D8B3-388C-F7F7C390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621F250-B165-0BBE-C001-4F40CA602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408310-B845-4B9B-DD1B-AF90F28A3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11A929-AE93-F212-75D7-960334E7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1C05-A249-4549-B178-F2CFB320EA7B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8EBD82-3D89-E8C5-FA84-722C2185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943E39-6323-ECE0-1BAC-BD8ADFBE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4F8-AC04-4491-ADCD-488E949C9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25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A49EA8-25AE-2D57-4BEE-83BD9304A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8AC252-42E1-E13F-B561-F1AF336B5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F617CD-97FB-A9C4-A52C-D7E8AFD95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1C05-A249-4549-B178-F2CFB320EA7B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FF6F58-95FD-0C05-5BDB-BA6831E56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CBF103-763C-BF5F-F927-53AF00BEB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4F8-AC04-4491-ADCD-488E949C9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476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7B2A15C-2A41-BAEF-82A9-9F27ED95F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55EA1E1-3002-5F77-1440-912576FCE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168C17-CC4F-B912-252D-3D63D2FA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1C05-A249-4549-B178-F2CFB320EA7B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562E06-8523-0C4F-0E2C-F9100497C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65E7D6-FE2C-160D-8B22-02BBBEB95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4F8-AC04-4491-ADCD-488E949C9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5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, texte, Rectangle, conception&#10;&#10;Le contenu généré par l’IA peut être incorrect.">
            <a:extLst>
              <a:ext uri="{FF2B5EF4-FFF2-40B4-BE49-F238E27FC236}">
                <a16:creationId xmlns:a16="http://schemas.microsoft.com/office/drawing/2014/main" id="{62ED0A39-A3D0-EF3E-8DC9-98170866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57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E95F819-D30E-AFA7-CBA8-D293B15C1E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2F48AD"/>
                </a:solidFill>
              </a:defRPr>
            </a:lvl1pPr>
          </a:lstStyle>
          <a:p>
            <a:r>
              <a:rPr lang="fr-FR" dirty="0"/>
              <a:t>Titre de votre contenu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A124CD-98B2-B584-D793-489C30BFA73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902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Nunito Sans" pitchFamily="2" charset="0"/>
              </a:defRPr>
            </a:lvl1pPr>
          </a:lstStyle>
          <a:p>
            <a:pPr lvl="0"/>
            <a:r>
              <a:rPr lang="fr-FR" dirty="0"/>
              <a:t>Votre texte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F89750A-02A0-0B72-1D64-B0964DA65B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3873" y="6182605"/>
            <a:ext cx="5150539" cy="5540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Titre de votre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31587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rte de visi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BCA95720-E0B2-9B96-2755-8A39531796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2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1C03CA-380F-FCDD-1293-2B762D592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279D8A-12EB-D0E0-5AE2-21EF49EB8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386876-623D-D29A-5F08-9D56C4FD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1C05-A249-4549-B178-F2CFB320EA7B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FCBF50-76A9-AF0D-5F6F-12C11AD6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36163F-9E72-06BA-A45A-39FBF2619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4F8-AC04-4491-ADCD-488E949C9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6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3BFBB0-FB0B-44F5-A122-53AEED7E5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36D246-2779-C5AE-C7A9-1470A665B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09E3D0-9845-22FA-1D38-DC540745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483D36-4371-29D1-1BDB-58E9F577A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1C05-A249-4549-B178-F2CFB320EA7B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C3B1C3-D00B-9904-3139-3B4241FFE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9CA268-AA5B-3BA3-C255-786CEE16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4F8-AC04-4491-ADCD-488E949C9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19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C0140A-2DD1-8832-F4EF-97BD5FCCD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2C6016-AB79-0226-DB40-DDF2F83E2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E89764-B321-24F7-0C2F-AE194AB6F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DFADBB-2B2B-79FB-EAFF-60EB1B937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C2E8A97-2C7E-045F-8AF9-099445C4F5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FDA920C-111C-8BB0-2D8E-86E60F6D3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1C05-A249-4549-B178-F2CFB320EA7B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6040699-8EE5-C2D8-0335-94264714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66EC36-A3A8-10A4-D8B7-FD873E88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4F8-AC04-4491-ADCD-488E949C9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3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2BD61-DCAF-9EFA-994E-361F32B6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D2EC669-4E83-C745-EE9E-B2B91B77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1C05-A249-4549-B178-F2CFB320EA7B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37E022-8CFD-63AE-C075-4830A472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C26557-7D27-0D05-6999-D4E9C661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4F8-AC04-4491-ADCD-488E949C9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16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A388C4-C8EF-85F2-C8DF-64D56D9C1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1C05-A249-4549-B178-F2CFB320EA7B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E62F91E-07E1-500C-6F1D-519CADE1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969F50-724B-DCD0-5706-6C221156B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4F8-AC04-4491-ADCD-488E949C9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70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142942-FAD7-D0E2-E88C-97DBE9A79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D2907C-2670-CCAF-729B-523C85B7A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907793-495C-EE98-E9FE-F088A4EB1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B04E0D-9211-01A1-125F-27FBA4C88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1C05-A249-4549-B178-F2CFB320EA7B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0C735A-0AD6-5304-92D1-2758E9D8F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58AEFC-1E7D-EFB1-E19E-3199752F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44F8-AC04-4491-ADCD-488E949C9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95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80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9E3B043-DC78-95CD-8600-A6C595EA4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3294EC-322F-C965-66D4-5B12F889C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A4A258-10D3-DA39-88A7-D69808522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1A1C05-A249-4549-B178-F2CFB320EA7B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B3A8A4-E336-7806-81FF-FD5B31FD0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8749A8-4B34-9B0C-A074-9F8F53B1A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6144F8-AC04-4491-ADCD-488E949C9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61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E602B-0D83-8EB3-4DE9-1E2F98186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0" y="1522978"/>
            <a:ext cx="4700658" cy="1491119"/>
          </a:xfrm>
        </p:spPr>
        <p:txBody>
          <a:bodyPr/>
          <a:lstStyle/>
          <a:p>
            <a:pPr algn="ctr"/>
            <a:r>
              <a:rPr lang="fr-FR" dirty="0" smtClean="0"/>
              <a:t>Espace</a:t>
            </a:r>
            <a:br>
              <a:rPr lang="fr-FR" dirty="0" smtClean="0"/>
            </a:br>
            <a:r>
              <a:rPr lang="fr-FR" dirty="0" smtClean="0"/>
              <a:t>de Réflexion Éthique en Cornouaille (EREC)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04A8CA-9632-1959-082A-ECDE90875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Camille Massé</a:t>
            </a:r>
          </a:p>
          <a:p>
            <a:r>
              <a:rPr lang="fr-FR" dirty="0" smtClean="0"/>
              <a:t>Appui Santé en Cornouaille</a:t>
            </a:r>
          </a:p>
          <a:p>
            <a:r>
              <a:rPr lang="fr-FR" dirty="0" smtClean="0"/>
              <a:t>Finistère Sud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612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F52609B-2ABE-3474-28CC-DBAC735C4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30" y="568170"/>
            <a:ext cx="7217682" cy="535432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1800" b="1" dirty="0" smtClean="0">
                <a:solidFill>
                  <a:srgbClr val="2F48AD"/>
                </a:solidFill>
              </a:rPr>
              <a:t>Projet Annexe : Séminaire départemental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800" dirty="0" smtClean="0">
              <a:solidFill>
                <a:srgbClr val="2F48A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800" dirty="0">
              <a:solidFill>
                <a:srgbClr val="2F48A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solidFill>
                  <a:srgbClr val="2F48AD"/>
                </a:solidFill>
              </a:rPr>
              <a:t>Un évènement départemental </a:t>
            </a:r>
            <a:r>
              <a:rPr lang="fr-FR" sz="1800" dirty="0" smtClean="0">
                <a:solidFill>
                  <a:srgbClr val="2F48AD"/>
                </a:solidFill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1800" dirty="0" smtClean="0">
                <a:solidFill>
                  <a:srgbClr val="2F48AD"/>
                </a:solidFill>
              </a:rPr>
              <a:t>4 </a:t>
            </a:r>
            <a:r>
              <a:rPr lang="fr-FR" sz="1800" dirty="0">
                <a:solidFill>
                  <a:srgbClr val="2F48AD"/>
                </a:solidFill>
              </a:rPr>
              <a:t>DAC </a:t>
            </a:r>
            <a:r>
              <a:rPr lang="fr-FR" sz="1800" dirty="0" smtClean="0">
                <a:solidFill>
                  <a:srgbClr val="2F48AD"/>
                </a:solidFill>
              </a:rPr>
              <a:t>porteurs, 25 </a:t>
            </a:r>
            <a:r>
              <a:rPr lang="fr-FR" sz="1800" dirty="0">
                <a:solidFill>
                  <a:srgbClr val="2F48AD"/>
                </a:solidFill>
              </a:rPr>
              <a:t>membres au </a:t>
            </a:r>
            <a:r>
              <a:rPr lang="fr-FR" sz="1800" dirty="0" smtClean="0">
                <a:solidFill>
                  <a:srgbClr val="2F48AD"/>
                </a:solidFill>
              </a:rPr>
              <a:t>COPIL, 2 </a:t>
            </a:r>
            <a:r>
              <a:rPr lang="fr-FR" sz="1800" dirty="0">
                <a:solidFill>
                  <a:srgbClr val="2F48AD"/>
                </a:solidFill>
              </a:rPr>
              <a:t>commissions (</a:t>
            </a:r>
            <a:r>
              <a:rPr lang="fr-FR" sz="1800" dirty="0" smtClean="0">
                <a:solidFill>
                  <a:srgbClr val="2F48AD"/>
                </a:solidFill>
              </a:rPr>
              <a:t>guide </a:t>
            </a:r>
            <a:r>
              <a:rPr lang="fr-FR" sz="1800" dirty="0">
                <a:solidFill>
                  <a:srgbClr val="2F48AD"/>
                </a:solidFill>
              </a:rPr>
              <a:t>et </a:t>
            </a:r>
            <a:r>
              <a:rPr lang="fr-FR" sz="1800" dirty="0" smtClean="0">
                <a:solidFill>
                  <a:srgbClr val="2F48AD"/>
                </a:solidFill>
              </a:rPr>
              <a:t>évènement).</a:t>
            </a:r>
            <a:endParaRPr lang="fr-FR" sz="1800" dirty="0">
              <a:solidFill>
                <a:srgbClr val="2F48A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solidFill>
                  <a:srgbClr val="2F48AD"/>
                </a:solidFill>
              </a:rPr>
              <a:t> </a:t>
            </a:r>
            <a:endParaRPr lang="fr-FR" sz="1800" dirty="0" smtClean="0">
              <a:solidFill>
                <a:srgbClr val="2F48A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1800" dirty="0" smtClean="0">
                <a:solidFill>
                  <a:srgbClr val="2F48AD"/>
                </a:solidFill>
              </a:rPr>
              <a:t>En bilan, réflexion autour de la construction d’une cellule de coordination territoriale.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800" dirty="0">
              <a:solidFill>
                <a:srgbClr val="2F48A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1800" dirty="0" smtClean="0">
                <a:solidFill>
                  <a:srgbClr val="2F48AD"/>
                </a:solidFill>
              </a:rPr>
              <a:t>Invitation </a:t>
            </a:r>
            <a:r>
              <a:rPr lang="fr-FR" sz="1800" dirty="0">
                <a:solidFill>
                  <a:srgbClr val="2F48AD"/>
                </a:solidFill>
              </a:rPr>
              <a:t>aux </a:t>
            </a:r>
            <a:r>
              <a:rPr lang="fr-FR" sz="1800" dirty="0" smtClean="0">
                <a:solidFill>
                  <a:srgbClr val="2F48AD"/>
                </a:solidFill>
              </a:rPr>
              <a:t>rencontres </a:t>
            </a:r>
            <a:r>
              <a:rPr lang="fr-FR" sz="1800" dirty="0">
                <a:solidFill>
                  <a:srgbClr val="2F48AD"/>
                </a:solidFill>
              </a:rPr>
              <a:t>nationales « Les multiples visages du syndrome de Diogène » (18-19 nov. 2025 à Marseille)</a:t>
            </a:r>
            <a:endParaRPr lang="fr-FR" sz="1800" dirty="0" smtClean="0">
              <a:solidFill>
                <a:srgbClr val="2F48A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800" dirty="0" smtClean="0">
              <a:solidFill>
                <a:srgbClr val="2F48A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800" dirty="0" smtClean="0">
              <a:solidFill>
                <a:srgbClr val="2F48A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800" dirty="0" smtClean="0">
              <a:solidFill>
                <a:srgbClr val="2F48A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1800" b="1" dirty="0" smtClean="0">
                <a:solidFill>
                  <a:srgbClr val="2F48AD"/>
                </a:solidFill>
              </a:rPr>
              <a:t>Autre actualité 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1800" b="1" dirty="0" smtClean="0">
                <a:solidFill>
                  <a:srgbClr val="2F48AD"/>
                </a:solidFill>
              </a:rPr>
              <a:t>Renouvellement des membres de l’instance plénière 2026-2028 (3 ans)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800" b="1" dirty="0">
              <a:solidFill>
                <a:srgbClr val="2F48A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800" b="1" dirty="0" smtClean="0">
              <a:solidFill>
                <a:srgbClr val="2F48AD"/>
              </a:solidFill>
            </a:endParaRP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47540A08-D123-3D86-F3B9-3FE5B08B84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83873" y="6182605"/>
            <a:ext cx="5150539" cy="554037"/>
          </a:xfrm>
        </p:spPr>
        <p:txBody>
          <a:bodyPr/>
          <a:lstStyle/>
          <a:p>
            <a:r>
              <a:rPr lang="fr-FR" dirty="0" smtClean="0"/>
              <a:t>Espace de Réflexion Éthique en Cornouaille, EREC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09" y="-6015"/>
            <a:ext cx="3835791" cy="68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3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A5A12B-0EE3-F7BD-F074-F48CD24FE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38" y="562708"/>
            <a:ext cx="9894580" cy="4600135"/>
          </a:xfrm>
        </p:spPr>
        <p:txBody>
          <a:bodyPr>
            <a:normAutofit/>
          </a:bodyPr>
          <a:lstStyle/>
          <a:p>
            <a:pPr algn="ctr" fontAlgn="ctr"/>
            <a:r>
              <a:rPr lang="fr-FR" sz="1800" b="0" dirty="0" smtClean="0">
                <a:latin typeface="Nunito Sans"/>
              </a:rPr>
              <a:t/>
            </a:r>
            <a:br>
              <a:rPr lang="fr-FR" sz="1800" b="0" dirty="0" smtClean="0">
                <a:latin typeface="Nunito Sans"/>
              </a:rPr>
            </a:br>
            <a:r>
              <a:rPr lang="fr-FR" sz="3000" b="0" dirty="0" smtClean="0">
                <a:latin typeface="Nunito Sans"/>
              </a:rPr>
              <a:t/>
            </a:r>
            <a:br>
              <a:rPr lang="fr-FR" sz="3000" b="0" dirty="0" smtClean="0">
                <a:latin typeface="Nunito Sans"/>
              </a:rPr>
            </a:br>
            <a:r>
              <a:rPr lang="fr-FR" sz="3000" b="0" dirty="0">
                <a:latin typeface="Nunito Sans"/>
              </a:rPr>
              <a:t/>
            </a:r>
            <a:br>
              <a:rPr lang="fr-FR" sz="3000" b="0" dirty="0">
                <a:latin typeface="Nunito Sans"/>
              </a:rPr>
            </a:br>
            <a:r>
              <a:rPr lang="fr-FR" sz="3000" b="0" dirty="0">
                <a:latin typeface="Nunito Sans"/>
              </a:rPr>
              <a:t/>
            </a:r>
            <a:br>
              <a:rPr lang="fr-FR" sz="3000" b="0" dirty="0">
                <a:latin typeface="Nunito Sans"/>
              </a:rPr>
            </a:br>
            <a:r>
              <a:rPr lang="fr-FR" sz="3000" dirty="0" smtClean="0">
                <a:latin typeface="Nunito Sans"/>
              </a:rPr>
              <a:t>échanges et discussion</a:t>
            </a:r>
            <a:br>
              <a:rPr lang="fr-FR" sz="3000" dirty="0" smtClean="0">
                <a:latin typeface="Nunito Sans"/>
              </a:rPr>
            </a:br>
            <a:r>
              <a:rPr lang="fr-FR" sz="1800" dirty="0">
                <a:latin typeface="Nunito Sans"/>
              </a:rPr>
              <a:t/>
            </a:r>
            <a:br>
              <a:rPr lang="fr-FR" sz="1800" dirty="0">
                <a:latin typeface="Nunito Sans"/>
              </a:rPr>
            </a:br>
            <a:r>
              <a:rPr lang="fr-FR" sz="1800" dirty="0" smtClean="0">
                <a:latin typeface="Nunito Sans"/>
              </a:rPr>
              <a:t/>
            </a:r>
            <a:br>
              <a:rPr lang="fr-FR" sz="1800" dirty="0" smtClean="0">
                <a:latin typeface="Nunito Sans"/>
              </a:rPr>
            </a:br>
            <a:r>
              <a:rPr lang="fr-FR" sz="1800" b="0" dirty="0">
                <a:latin typeface="Nunito Sans"/>
              </a:rPr>
              <a:t/>
            </a:r>
            <a:br>
              <a:rPr lang="fr-FR" sz="1800" b="0" dirty="0">
                <a:latin typeface="Nunito Sans"/>
              </a:rPr>
            </a:b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540A08-D123-3D86-F3B9-3FE5B08B84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Espace de Réflexion Éthique en Cornouaille, EREC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27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A5A12B-0EE3-F7BD-F074-F48CD24FE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952"/>
          </a:xfrm>
        </p:spPr>
        <p:txBody>
          <a:bodyPr>
            <a:normAutofit/>
          </a:bodyPr>
          <a:lstStyle/>
          <a:p>
            <a:pPr algn="ctr"/>
            <a:r>
              <a:rPr lang="fr-FR" sz="2700" dirty="0" smtClean="0">
                <a:latin typeface="Nunito Sans"/>
              </a:rPr>
              <a:t>Mise en situation d’un espace de réflexion éthique</a:t>
            </a:r>
            <a:endParaRPr lang="fr-FR" sz="2700" dirty="0">
              <a:latin typeface="Nunito Sans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F52609B-2ABE-3474-28CC-DBAC735C4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920"/>
            <a:ext cx="10515600" cy="3488787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</a:rPr>
              <a:t>Exemple de saisine : </a:t>
            </a:r>
            <a:r>
              <a:rPr lang="fr-FR" sz="1800" dirty="0">
                <a:solidFill>
                  <a:srgbClr val="2F48AD"/>
                </a:solidFill>
              </a:rPr>
              <a:t>Personne au syndrome de Korsakoff à </a:t>
            </a:r>
            <a:r>
              <a:rPr lang="fr-FR" sz="1800" dirty="0" smtClean="0">
                <a:solidFill>
                  <a:srgbClr val="2F48AD"/>
                </a:solidFill>
              </a:rPr>
              <a:t>domicile</a:t>
            </a:r>
            <a:endParaRPr lang="fr-FR" sz="1800" dirty="0">
              <a:solidFill>
                <a:srgbClr val="2F48AD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fr-FR" sz="1800" dirty="0" smtClean="0">
              <a:solidFill>
                <a:srgbClr val="2F48AD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fr-FR" sz="1800" dirty="0">
              <a:solidFill>
                <a:srgbClr val="2F48AD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fr-FR" sz="1800" dirty="0" smtClean="0">
              <a:solidFill>
                <a:srgbClr val="2F48AD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fr-FR" sz="1800" dirty="0" smtClean="0">
              <a:solidFill>
                <a:srgbClr val="2F48AD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</a:rPr>
              <a:t>Quelle composition des membres de l’instance ? Quels invités ?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47540A08-D123-3D86-F3B9-3FE5B08B84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83873" y="6182605"/>
            <a:ext cx="5150539" cy="554037"/>
          </a:xfrm>
        </p:spPr>
        <p:txBody>
          <a:bodyPr/>
          <a:lstStyle/>
          <a:p>
            <a:r>
              <a:rPr lang="fr-FR" dirty="0" smtClean="0"/>
              <a:t>Espace de Réflexion Éthique en Cornouaille, EREC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797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A5A12B-0EE3-F7BD-F074-F48CD24FE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952"/>
          </a:xfrm>
        </p:spPr>
        <p:txBody>
          <a:bodyPr>
            <a:normAutofit/>
          </a:bodyPr>
          <a:lstStyle/>
          <a:p>
            <a:pPr algn="ctr"/>
            <a:r>
              <a:rPr lang="fr-FR" sz="2700" dirty="0" smtClean="0">
                <a:latin typeface="Nunito Sans"/>
              </a:rPr>
              <a:t>Mise en situation d’un espace de réflexion éthique</a:t>
            </a:r>
            <a:endParaRPr lang="fr-FR" sz="2700" dirty="0">
              <a:latin typeface="Nunito Sans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F52609B-2ABE-3474-28CC-DBAC735C4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2536"/>
            <a:ext cx="10515600" cy="49940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 smtClean="0">
                <a:solidFill>
                  <a:srgbClr val="2F48AD"/>
                </a:solidFill>
              </a:rPr>
              <a:t>Principes éthiques  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800" dirty="0" smtClean="0">
              <a:solidFill>
                <a:srgbClr val="2F48A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b="1" dirty="0" smtClean="0">
                <a:solidFill>
                  <a:srgbClr val="2F48AD"/>
                </a:solidFill>
              </a:rPr>
              <a:t>Autonomie </a:t>
            </a:r>
            <a:r>
              <a:rPr lang="fr-FR" sz="1800" dirty="0" smtClean="0">
                <a:solidFill>
                  <a:srgbClr val="2F48AD"/>
                </a:solidFill>
              </a:rPr>
              <a:t>: faculté à avoir des opinions, à faire des choix, à agir par soi-même en fonction de ses propres valeurs et croyances.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 smtClean="0">
                <a:solidFill>
                  <a:srgbClr val="2F48AD"/>
                </a:solidFill>
              </a:rPr>
              <a:t>-&gt; Quel est le choix de la personne ? Quelle est la capacité de la personne à prendre des décisions, est-elle « compétente » 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800" dirty="0" smtClean="0">
              <a:solidFill>
                <a:srgbClr val="2F48A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b="1" dirty="0" smtClean="0">
                <a:solidFill>
                  <a:srgbClr val="2F48AD"/>
                </a:solidFill>
              </a:rPr>
              <a:t>Bienfaisance</a:t>
            </a:r>
            <a:r>
              <a:rPr lang="fr-FR" sz="1800" dirty="0" smtClean="0">
                <a:solidFill>
                  <a:srgbClr val="2F48AD"/>
                </a:solidFill>
              </a:rPr>
              <a:t> : contribution au bien-être et l’aide apportée à autrui.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 smtClean="0">
                <a:solidFill>
                  <a:srgbClr val="2F48AD"/>
                </a:solidFill>
              </a:rPr>
              <a:t>-&gt; Quel est le bénéfice/bien obtenu</a:t>
            </a:r>
            <a:r>
              <a:rPr lang="fr-FR" sz="1800" dirty="0">
                <a:solidFill>
                  <a:srgbClr val="2F48AD"/>
                </a:solidFill>
              </a:rPr>
              <a:t> </a:t>
            </a:r>
            <a:r>
              <a:rPr lang="fr-FR" sz="1800" dirty="0" smtClean="0">
                <a:solidFill>
                  <a:srgbClr val="2F48AD"/>
                </a:solidFill>
              </a:rPr>
              <a:t>de la personne 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800" dirty="0" smtClean="0">
              <a:solidFill>
                <a:srgbClr val="2F48A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b="1" dirty="0" smtClean="0">
                <a:solidFill>
                  <a:srgbClr val="2F48AD"/>
                </a:solidFill>
              </a:rPr>
              <a:t>Non-malfaisance</a:t>
            </a:r>
            <a:r>
              <a:rPr lang="fr-FR" sz="1800" dirty="0" smtClean="0">
                <a:solidFill>
                  <a:srgbClr val="2F48AD"/>
                </a:solidFill>
              </a:rPr>
              <a:t> : obligation de ne pas nuire et de ne pas blesser.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 smtClean="0">
                <a:solidFill>
                  <a:srgbClr val="2F48AD"/>
                </a:solidFill>
              </a:rPr>
              <a:t>-&gt; Quels sont les risques et nuisances pour la personne ?</a:t>
            </a:r>
            <a:r>
              <a:rPr lang="fr-FR" sz="1800" dirty="0">
                <a:solidFill>
                  <a:srgbClr val="2F48AD"/>
                </a:solidFill>
              </a:rPr>
              <a:t> </a:t>
            </a:r>
            <a:endParaRPr lang="fr-FR" sz="1800" dirty="0" smtClean="0">
              <a:solidFill>
                <a:srgbClr val="2F48A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800" dirty="0">
              <a:solidFill>
                <a:srgbClr val="2F48A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b="1" dirty="0" smtClean="0">
                <a:solidFill>
                  <a:srgbClr val="2F48AD"/>
                </a:solidFill>
              </a:rPr>
              <a:t>Justice</a:t>
            </a:r>
            <a:r>
              <a:rPr lang="fr-FR" sz="1800" dirty="0" smtClean="0">
                <a:solidFill>
                  <a:srgbClr val="2F48AD"/>
                </a:solidFill>
              </a:rPr>
              <a:t> : obligation de traiter les cas égaux de la même façon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 smtClean="0">
                <a:solidFill>
                  <a:srgbClr val="2F48AD"/>
                </a:solidFill>
              </a:rPr>
              <a:t>-&gt; Qu’est ce qui est juste/équitable 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800" dirty="0">
              <a:solidFill>
                <a:srgbClr val="2F48AD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2F48AD"/>
                </a:solidFill>
              </a:rPr>
              <a:t>Selon les principes éthiques, quels types de questions peut-on envisager </a:t>
            </a:r>
            <a:r>
              <a:rPr lang="fr-FR" sz="1800" dirty="0" smtClean="0">
                <a:solidFill>
                  <a:srgbClr val="2F48AD"/>
                </a:solidFill>
              </a:rPr>
              <a:t>?</a:t>
            </a:r>
            <a:endParaRPr lang="fr-FR" sz="1800" dirty="0">
              <a:solidFill>
                <a:srgbClr val="2F48AD"/>
              </a:solidFill>
            </a:endParaRP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47540A08-D123-3D86-F3B9-3FE5B08B84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83873" y="6182605"/>
            <a:ext cx="5150539" cy="554037"/>
          </a:xfrm>
        </p:spPr>
        <p:txBody>
          <a:bodyPr/>
          <a:lstStyle/>
          <a:p>
            <a:r>
              <a:rPr lang="fr-FR" dirty="0" smtClean="0"/>
              <a:t>Espace de Réflexion Éthique en Cornouaille, EREC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8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A5A12B-0EE3-F7BD-F074-F48CD24FE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952"/>
          </a:xfrm>
        </p:spPr>
        <p:txBody>
          <a:bodyPr>
            <a:normAutofit/>
          </a:bodyPr>
          <a:lstStyle/>
          <a:p>
            <a:pPr algn="ctr"/>
            <a:r>
              <a:rPr lang="fr-FR" sz="2700" dirty="0" smtClean="0">
                <a:latin typeface="Nunito Sans"/>
              </a:rPr>
              <a:t>Présentation de l’Espace de Réflexion Éthique en Cornouaille</a:t>
            </a:r>
            <a:endParaRPr lang="fr-FR" sz="2700" dirty="0">
              <a:latin typeface="Nunito Sans"/>
            </a:endParaRP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47540A08-D123-3D86-F3B9-3FE5B08B84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83873" y="6182605"/>
            <a:ext cx="5150539" cy="554037"/>
          </a:xfrm>
        </p:spPr>
        <p:txBody>
          <a:bodyPr/>
          <a:lstStyle/>
          <a:p>
            <a:r>
              <a:rPr lang="fr-FR" dirty="0" smtClean="0"/>
              <a:t>Espace de Réflexion Éthique en Cornouaille, EREC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64597" y="1198728"/>
            <a:ext cx="106502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sz="1100" dirty="0">
              <a:latin typeface="Nunito Sans"/>
            </a:endParaRPr>
          </a:p>
          <a:p>
            <a:pPr lvl="0"/>
            <a:endParaRPr lang="fr-FR" sz="1100" dirty="0">
              <a:latin typeface="Nunito Sans"/>
            </a:endParaRPr>
          </a:p>
        </p:txBody>
      </p:sp>
      <p:graphicFrame>
        <p:nvGraphicFramePr>
          <p:cNvPr id="5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729004"/>
              </p:ext>
            </p:extLst>
          </p:nvPr>
        </p:nvGraphicFramePr>
        <p:xfrm>
          <a:off x="1180730" y="887767"/>
          <a:ext cx="9827582" cy="5015505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646876">
                  <a:extLst>
                    <a:ext uri="{9D8B030D-6E8A-4147-A177-3AD203B41FA5}">
                      <a16:colId xmlns:a16="http://schemas.microsoft.com/office/drawing/2014/main" val="3777678933"/>
                    </a:ext>
                  </a:extLst>
                </a:gridCol>
                <a:gridCol w="8180706">
                  <a:extLst>
                    <a:ext uri="{9D8B030D-6E8A-4147-A177-3AD203B41FA5}">
                      <a16:colId xmlns:a16="http://schemas.microsoft.com/office/drawing/2014/main" val="161115542"/>
                    </a:ext>
                  </a:extLst>
                </a:gridCol>
              </a:tblGrid>
              <a:tr h="105972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n>
                            <a:noFill/>
                          </a:ln>
                          <a:solidFill>
                            <a:srgbClr val="2F48AD"/>
                          </a:solidFill>
                          <a:latin typeface="Nunito Sans"/>
                        </a:rPr>
                        <a:t>Public ciblé</a:t>
                      </a:r>
                      <a:endParaRPr lang="fr-FR" sz="1600" b="1" dirty="0">
                        <a:ln>
                          <a:noFill/>
                        </a:ln>
                        <a:solidFill>
                          <a:srgbClr val="2F48AD"/>
                        </a:solidFill>
                        <a:latin typeface="Nunito Sans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A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n>
                            <a:noFill/>
                          </a:ln>
                          <a:solidFill>
                            <a:srgbClr val="2F48AD"/>
                          </a:solidFill>
                          <a:latin typeface="Nunito Sans"/>
                        </a:rPr>
                        <a:t>Tout professionnel de Santé en ville ou en établissement (sanitaire, social, médico-social) </a:t>
                      </a:r>
                      <a:r>
                        <a:rPr lang="fr-FR" sz="1600" baseline="0" dirty="0" smtClean="0">
                          <a:ln>
                            <a:noFill/>
                          </a:ln>
                          <a:solidFill>
                            <a:srgbClr val="2F48AD"/>
                          </a:solidFill>
                          <a:latin typeface="Nunito Sans"/>
                        </a:rPr>
                        <a:t>ou représentant d’usager </a:t>
                      </a:r>
                      <a:r>
                        <a:rPr lang="fr-FR" sz="1600" dirty="0" smtClean="0">
                          <a:ln>
                            <a:noFill/>
                          </a:ln>
                          <a:solidFill>
                            <a:srgbClr val="2F48AD"/>
                          </a:solidFill>
                          <a:latin typeface="Nunito Sans"/>
                        </a:rPr>
                        <a:t>de la Cornouaille n’ayant pas déjà accès à un comité éthique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A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142506"/>
                  </a:ext>
                </a:extLst>
              </a:tr>
              <a:tr h="50277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n>
                            <a:noFill/>
                          </a:ln>
                          <a:solidFill>
                            <a:srgbClr val="2F48AD"/>
                          </a:solidFill>
                          <a:latin typeface="Nunito Sans"/>
                        </a:rPr>
                        <a:t>Saisines</a:t>
                      </a:r>
                      <a:endParaRPr lang="fr-FR" sz="1600" b="1" dirty="0">
                        <a:ln>
                          <a:noFill/>
                        </a:ln>
                        <a:solidFill>
                          <a:srgbClr val="2F48AD"/>
                        </a:solidFill>
                        <a:latin typeface="Nunito Sans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 smtClean="0">
                          <a:ln>
                            <a:noFill/>
                          </a:ln>
                          <a:solidFill>
                            <a:srgbClr val="2F48AD"/>
                          </a:solidFill>
                          <a:latin typeface="Nunito Sans"/>
                        </a:rPr>
                        <a:t>Réflexion autour de situations concrètes difficiles</a:t>
                      </a:r>
                      <a:endParaRPr lang="fr-FR" sz="1600" dirty="0">
                        <a:ln>
                          <a:noFill/>
                        </a:ln>
                        <a:solidFill>
                          <a:srgbClr val="2F48AD"/>
                        </a:solidFill>
                        <a:latin typeface="Nunito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167334"/>
                  </a:ext>
                </a:extLst>
              </a:tr>
              <a:tr h="154882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n>
                            <a:noFill/>
                          </a:ln>
                          <a:solidFill>
                            <a:srgbClr val="2F48AD"/>
                          </a:solidFill>
                          <a:latin typeface="Nunito Sans"/>
                        </a:rPr>
                        <a:t>Missions</a:t>
                      </a:r>
                      <a:endParaRPr lang="fr-FR" sz="1600" b="1" dirty="0">
                        <a:ln>
                          <a:noFill/>
                        </a:ln>
                        <a:solidFill>
                          <a:srgbClr val="2F48AD"/>
                        </a:solidFill>
                        <a:latin typeface="Nunito Sans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A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600" dirty="0" smtClean="0">
                          <a:ln>
                            <a:noFill/>
                          </a:ln>
                          <a:solidFill>
                            <a:srgbClr val="2F48AD"/>
                          </a:solidFill>
                          <a:latin typeface="Nunito Sans"/>
                        </a:rPr>
                        <a:t>Apporter un éclairage autour de</a:t>
                      </a:r>
                      <a:r>
                        <a:rPr lang="fr-FR" sz="1600" baseline="0" dirty="0" smtClean="0">
                          <a:ln>
                            <a:noFill/>
                          </a:ln>
                          <a:solidFill>
                            <a:srgbClr val="2F48AD"/>
                          </a:solidFill>
                          <a:latin typeface="Nunito Sans"/>
                        </a:rPr>
                        <a:t> situations concrètes pour lesquelles un dilemme éthique existe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600" kern="1200" dirty="0" smtClean="0">
                          <a:ln>
                            <a:noFill/>
                          </a:ln>
                          <a:solidFill>
                            <a:srgbClr val="2F48AD"/>
                          </a:solidFill>
                          <a:effectLst/>
                          <a:latin typeface="Nunito Sans"/>
                        </a:rPr>
                        <a:t>Diffuser la culture éthique au sein du territoire Cornouaille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600" kern="1200" dirty="0" smtClean="0">
                          <a:ln>
                            <a:noFill/>
                          </a:ln>
                          <a:solidFill>
                            <a:srgbClr val="2F48AD"/>
                          </a:solidFill>
                          <a:effectLst/>
                          <a:latin typeface="Nunito Sans"/>
                        </a:rPr>
                        <a:t>Soutenir les pratiques des professionnels de santé du territoire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A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427935"/>
                  </a:ext>
                </a:extLst>
              </a:tr>
              <a:tr h="86202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n>
                            <a:noFill/>
                          </a:ln>
                          <a:solidFill>
                            <a:srgbClr val="2F48AD"/>
                          </a:solidFill>
                          <a:latin typeface="Nunito Sans"/>
                        </a:rPr>
                        <a:t>Gouvernance et composition</a:t>
                      </a:r>
                      <a:endParaRPr lang="fr-FR" sz="1600" b="1" dirty="0">
                        <a:ln>
                          <a:noFill/>
                        </a:ln>
                        <a:solidFill>
                          <a:srgbClr val="2F48AD"/>
                        </a:solidFill>
                        <a:latin typeface="Nunito Sans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600" dirty="0" smtClean="0">
                          <a:ln>
                            <a:noFill/>
                          </a:ln>
                          <a:solidFill>
                            <a:srgbClr val="2F48AD"/>
                          </a:solidFill>
                          <a:latin typeface="Nunito Sans"/>
                        </a:rPr>
                        <a:t>Un COPIL : 29 personnes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600" dirty="0" smtClean="0">
                          <a:ln>
                            <a:noFill/>
                          </a:ln>
                          <a:solidFill>
                            <a:srgbClr val="2F48AD"/>
                          </a:solidFill>
                          <a:latin typeface="Nunito Sans"/>
                        </a:rPr>
                        <a:t>Une</a:t>
                      </a:r>
                      <a:r>
                        <a:rPr lang="fr-FR" sz="1600" baseline="0" dirty="0" smtClean="0">
                          <a:ln>
                            <a:noFill/>
                          </a:ln>
                          <a:solidFill>
                            <a:srgbClr val="2F48AD"/>
                          </a:solidFill>
                          <a:latin typeface="Nunito Sans"/>
                        </a:rPr>
                        <a:t> Instance Plénière : 36 membres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600" baseline="0" dirty="0" smtClean="0">
                          <a:ln>
                            <a:noFill/>
                          </a:ln>
                          <a:solidFill>
                            <a:srgbClr val="2F48AD"/>
                          </a:solidFill>
                          <a:latin typeface="Nunito Sans"/>
                        </a:rPr>
                        <a:t>Un comité restreint : 7 membres</a:t>
                      </a:r>
                      <a:endParaRPr lang="fr-FR" sz="1600" dirty="0">
                        <a:ln>
                          <a:noFill/>
                        </a:ln>
                        <a:solidFill>
                          <a:srgbClr val="2F48AD"/>
                        </a:solidFill>
                        <a:latin typeface="Nunito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566465"/>
                  </a:ext>
                </a:extLst>
              </a:tr>
              <a:tr h="46302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n>
                            <a:noFill/>
                          </a:ln>
                          <a:solidFill>
                            <a:srgbClr val="2F48AD"/>
                          </a:solidFill>
                          <a:latin typeface="Nunito Sans"/>
                        </a:rPr>
                        <a:t>Portage</a:t>
                      </a:r>
                      <a:endParaRPr lang="fr-FR" sz="1600" b="1" dirty="0">
                        <a:ln>
                          <a:noFill/>
                        </a:ln>
                        <a:solidFill>
                          <a:srgbClr val="2F48AD"/>
                        </a:solidFill>
                        <a:latin typeface="Nunito Sans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A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 smtClean="0">
                          <a:ln>
                            <a:noFill/>
                          </a:ln>
                          <a:solidFill>
                            <a:srgbClr val="2F48AD"/>
                          </a:solidFill>
                          <a:latin typeface="Nunito Sans"/>
                        </a:rPr>
                        <a:t>Appui</a:t>
                      </a:r>
                      <a:r>
                        <a:rPr lang="fr-FR" sz="1600" baseline="0" dirty="0" smtClean="0">
                          <a:ln>
                            <a:noFill/>
                          </a:ln>
                          <a:solidFill>
                            <a:srgbClr val="2F48AD"/>
                          </a:solidFill>
                          <a:latin typeface="Nunito Sans"/>
                        </a:rPr>
                        <a:t> Santé en Cornouaille et GCSMS </a:t>
                      </a:r>
                      <a:r>
                        <a:rPr lang="fr-FR" sz="1600" i="0" baseline="0" dirty="0" err="1" smtClean="0">
                          <a:ln>
                            <a:noFill/>
                          </a:ln>
                          <a:solidFill>
                            <a:srgbClr val="2F48AD"/>
                          </a:solidFill>
                          <a:latin typeface="Nunito Sans"/>
                        </a:rPr>
                        <a:t>Part’âge</a:t>
                      </a:r>
                      <a:r>
                        <a:rPr lang="fr-FR" sz="1600" baseline="0" dirty="0" smtClean="0">
                          <a:ln>
                            <a:noFill/>
                          </a:ln>
                          <a:solidFill>
                            <a:srgbClr val="2F48AD"/>
                          </a:solidFill>
                          <a:latin typeface="Nunito Sans"/>
                        </a:rPr>
                        <a:t> (groupement d’EHPAD)</a:t>
                      </a:r>
                      <a:endParaRPr lang="fr-FR" sz="1600" dirty="0">
                        <a:ln>
                          <a:noFill/>
                        </a:ln>
                        <a:solidFill>
                          <a:srgbClr val="2F48AD"/>
                        </a:solidFill>
                        <a:latin typeface="Nunito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48A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44645"/>
                  </a:ext>
                </a:extLst>
              </a:tr>
              <a:tr h="57062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n>
                            <a:noFill/>
                          </a:ln>
                          <a:solidFill>
                            <a:srgbClr val="2F48AD"/>
                          </a:solidFill>
                          <a:latin typeface="Nunito Sans"/>
                        </a:rPr>
                        <a:t>Outils</a:t>
                      </a:r>
                      <a:endParaRPr lang="fr-FR" sz="1600" b="1" dirty="0">
                        <a:ln>
                          <a:noFill/>
                        </a:ln>
                        <a:solidFill>
                          <a:srgbClr val="2F48AD"/>
                        </a:solidFill>
                        <a:latin typeface="Nunito Sans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600" dirty="0" smtClean="0">
                          <a:ln>
                            <a:noFill/>
                          </a:ln>
                          <a:solidFill>
                            <a:srgbClr val="2F48AD"/>
                          </a:solidFill>
                          <a:latin typeface="Nunito Sans"/>
                        </a:rPr>
                        <a:t>Charte de fonctionnement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600" dirty="0" smtClean="0">
                          <a:ln>
                            <a:noFill/>
                          </a:ln>
                          <a:solidFill>
                            <a:srgbClr val="2F48AD"/>
                          </a:solidFill>
                          <a:latin typeface="Nunito Sans"/>
                        </a:rPr>
                        <a:t>Guide et formulaire</a:t>
                      </a:r>
                      <a:r>
                        <a:rPr lang="fr-FR" sz="1600" baseline="0" dirty="0" smtClean="0">
                          <a:ln>
                            <a:noFill/>
                          </a:ln>
                          <a:solidFill>
                            <a:srgbClr val="2F48AD"/>
                          </a:solidFill>
                          <a:latin typeface="Nunito Sans"/>
                        </a:rPr>
                        <a:t> de saisine</a:t>
                      </a:r>
                      <a:endParaRPr lang="fr-FR" sz="1600" dirty="0">
                        <a:ln>
                          <a:noFill/>
                        </a:ln>
                        <a:solidFill>
                          <a:srgbClr val="2F48AD"/>
                        </a:solidFill>
                        <a:latin typeface="Nunito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F4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92004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1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A5A12B-0EE3-F7BD-F074-F48CD24FE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952"/>
          </a:xfrm>
        </p:spPr>
        <p:txBody>
          <a:bodyPr>
            <a:normAutofit/>
          </a:bodyPr>
          <a:lstStyle/>
          <a:p>
            <a:pPr algn="ctr"/>
            <a:r>
              <a:rPr lang="fr-FR" sz="2700" dirty="0" smtClean="0">
                <a:latin typeface="Nunito Sans"/>
              </a:rPr>
              <a:t>Présentation de l’Espace de Réflexion Éthique en Cornouaille</a:t>
            </a:r>
            <a:endParaRPr lang="fr-FR" sz="2700" dirty="0">
              <a:latin typeface="Nunito Sans"/>
            </a:endParaRP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47540A08-D123-3D86-F3B9-3FE5B08B84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83873" y="6182605"/>
            <a:ext cx="5150539" cy="554037"/>
          </a:xfrm>
        </p:spPr>
        <p:txBody>
          <a:bodyPr/>
          <a:lstStyle/>
          <a:p>
            <a:r>
              <a:rPr lang="fr-FR" dirty="0" smtClean="0"/>
              <a:t>Espace de Réflexion Éthique en Cornouaille, EREC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025083" y="935015"/>
            <a:ext cx="10141833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dirty="0" smtClean="0">
                <a:solidFill>
                  <a:srgbClr val="2F48AD"/>
                </a:solidFill>
                <a:latin typeface="Nunito Sans"/>
              </a:rPr>
              <a:t>ACTEURS DU PROJET (COMITE DE PILOTAGE)</a:t>
            </a:r>
          </a:p>
          <a:p>
            <a:pPr lvl="0" algn="ctr"/>
            <a:endParaRPr lang="fr-FR" dirty="0" smtClean="0">
              <a:solidFill>
                <a:srgbClr val="2F48AD"/>
              </a:solidFill>
              <a:latin typeface="Nunito Sans"/>
            </a:endParaRPr>
          </a:p>
          <a:p>
            <a:r>
              <a:rPr lang="fr-FR" dirty="0">
                <a:solidFill>
                  <a:srgbClr val="2F48AD"/>
                </a:solidFill>
                <a:latin typeface="Nunito Sans"/>
              </a:rPr>
              <a:t>GCSMS </a:t>
            </a:r>
            <a:r>
              <a:rPr lang="fr-FR" dirty="0" err="1">
                <a:solidFill>
                  <a:srgbClr val="2F48AD"/>
                </a:solidFill>
                <a:latin typeface="Nunito Sans"/>
              </a:rPr>
              <a:t>Part’Age</a:t>
            </a:r>
            <a:r>
              <a:rPr lang="fr-FR" dirty="0">
                <a:solidFill>
                  <a:srgbClr val="2F48AD"/>
                </a:solidFill>
                <a:latin typeface="Nunito Sans"/>
              </a:rPr>
              <a:t> (groupement d’EHPAD), </a:t>
            </a:r>
            <a:r>
              <a:rPr lang="fr-FR" dirty="0" err="1">
                <a:solidFill>
                  <a:srgbClr val="2F48AD"/>
                </a:solidFill>
                <a:latin typeface="Nunito Sans"/>
              </a:rPr>
              <a:t>co-porteur</a:t>
            </a:r>
            <a:r>
              <a:rPr lang="fr-FR" dirty="0">
                <a:solidFill>
                  <a:srgbClr val="2F48AD"/>
                </a:solidFill>
                <a:latin typeface="Nunito Sans"/>
              </a:rPr>
              <a:t> depuis janvier 2025</a:t>
            </a:r>
          </a:p>
          <a:p>
            <a:pPr lvl="0"/>
            <a:r>
              <a:rPr lang="fr-FR" dirty="0" smtClean="0">
                <a:solidFill>
                  <a:srgbClr val="2F48AD"/>
                </a:solidFill>
                <a:latin typeface="Nunito Sans"/>
              </a:rPr>
              <a:t>CLIC</a:t>
            </a:r>
            <a:endParaRPr lang="fr-FR" dirty="0">
              <a:solidFill>
                <a:srgbClr val="2F48AD"/>
              </a:solidFill>
              <a:latin typeface="Nunito Sans"/>
            </a:endParaRPr>
          </a:p>
          <a:p>
            <a:pPr lvl="0"/>
            <a:r>
              <a:rPr lang="fr-FR" dirty="0" smtClean="0">
                <a:solidFill>
                  <a:srgbClr val="2F48AD"/>
                </a:solidFill>
                <a:latin typeface="Nunito Sans"/>
              </a:rPr>
              <a:t>EHPAD</a:t>
            </a:r>
          </a:p>
          <a:p>
            <a:pPr lvl="0"/>
            <a:r>
              <a:rPr lang="fr-FR" dirty="0" smtClean="0">
                <a:solidFill>
                  <a:srgbClr val="2F48AD"/>
                </a:solidFill>
                <a:latin typeface="Nunito Sans"/>
              </a:rPr>
              <a:t>EPSM</a:t>
            </a:r>
          </a:p>
          <a:p>
            <a:pPr lvl="0"/>
            <a:r>
              <a:rPr lang="fr-FR" dirty="0" smtClean="0">
                <a:solidFill>
                  <a:srgbClr val="2F48AD"/>
                </a:solidFill>
                <a:latin typeface="Nunito Sans"/>
              </a:rPr>
              <a:t>Centre </a:t>
            </a:r>
            <a:r>
              <a:rPr lang="fr-FR" dirty="0">
                <a:solidFill>
                  <a:srgbClr val="2F48AD"/>
                </a:solidFill>
                <a:latin typeface="Nunito Sans"/>
              </a:rPr>
              <a:t>Hospitalier de Cornouaille</a:t>
            </a:r>
          </a:p>
          <a:p>
            <a:pPr lvl="0"/>
            <a:r>
              <a:rPr lang="fr-FR" dirty="0">
                <a:solidFill>
                  <a:srgbClr val="2F48AD"/>
                </a:solidFill>
                <a:latin typeface="Nunito Sans"/>
              </a:rPr>
              <a:t>Centre Hospitalier de </a:t>
            </a:r>
            <a:r>
              <a:rPr lang="fr-FR" dirty="0" smtClean="0">
                <a:solidFill>
                  <a:srgbClr val="2F48AD"/>
                </a:solidFill>
                <a:latin typeface="Nunito Sans"/>
              </a:rPr>
              <a:t>Douarnenez</a:t>
            </a:r>
          </a:p>
          <a:p>
            <a:pPr lvl="0"/>
            <a:r>
              <a:rPr lang="fr-FR" dirty="0">
                <a:solidFill>
                  <a:srgbClr val="2F48AD"/>
                </a:solidFill>
                <a:latin typeface="Nunito Sans"/>
              </a:rPr>
              <a:t>Centre Hospitalier de Pont L’Abbé</a:t>
            </a:r>
          </a:p>
          <a:p>
            <a:pPr lvl="0"/>
            <a:r>
              <a:rPr lang="fr-FR" dirty="0">
                <a:solidFill>
                  <a:srgbClr val="2F48AD"/>
                </a:solidFill>
                <a:latin typeface="Nunito Sans"/>
              </a:rPr>
              <a:t>SAAD </a:t>
            </a:r>
            <a:endParaRPr lang="fr-FR" dirty="0" smtClean="0">
              <a:solidFill>
                <a:srgbClr val="2F48AD"/>
              </a:solidFill>
              <a:latin typeface="Nunito Sans"/>
            </a:endParaRPr>
          </a:p>
          <a:p>
            <a:pPr lvl="0"/>
            <a:r>
              <a:rPr lang="fr-FR" dirty="0" smtClean="0">
                <a:solidFill>
                  <a:srgbClr val="2F48AD"/>
                </a:solidFill>
                <a:latin typeface="Nunito Sans"/>
              </a:rPr>
              <a:t>HAD</a:t>
            </a:r>
            <a:endParaRPr lang="fr-FR" dirty="0">
              <a:solidFill>
                <a:srgbClr val="2F48AD"/>
              </a:solidFill>
              <a:latin typeface="Nunito Sans"/>
            </a:endParaRPr>
          </a:p>
          <a:p>
            <a:pPr lvl="0"/>
            <a:r>
              <a:rPr lang="fr-FR" dirty="0">
                <a:solidFill>
                  <a:srgbClr val="2F48AD"/>
                </a:solidFill>
                <a:latin typeface="Nunito Sans"/>
              </a:rPr>
              <a:t>Les Papillons </a:t>
            </a:r>
            <a:r>
              <a:rPr lang="fr-FR" dirty="0" smtClean="0">
                <a:solidFill>
                  <a:srgbClr val="2F48AD"/>
                </a:solidFill>
                <a:latin typeface="Nunito Sans"/>
              </a:rPr>
              <a:t>Blancs</a:t>
            </a:r>
            <a:endParaRPr lang="fr-FR" dirty="0">
              <a:solidFill>
                <a:srgbClr val="2F48AD"/>
              </a:solidFill>
              <a:latin typeface="Nunito Sans"/>
            </a:endParaRPr>
          </a:p>
          <a:p>
            <a:pPr lvl="0"/>
            <a:r>
              <a:rPr lang="fr-FR" dirty="0">
                <a:solidFill>
                  <a:srgbClr val="2F48AD"/>
                </a:solidFill>
                <a:latin typeface="Nunito Sans"/>
              </a:rPr>
              <a:t>Kan Ar Mor</a:t>
            </a:r>
          </a:p>
          <a:p>
            <a:pPr lvl="0"/>
            <a:r>
              <a:rPr lang="fr-FR" dirty="0">
                <a:solidFill>
                  <a:srgbClr val="2F48AD"/>
                </a:solidFill>
                <a:latin typeface="Nunito Sans"/>
              </a:rPr>
              <a:t>Clinique </a:t>
            </a:r>
            <a:r>
              <a:rPr lang="fr-FR" dirty="0" err="1">
                <a:solidFill>
                  <a:srgbClr val="2F48AD"/>
                </a:solidFill>
                <a:latin typeface="Nunito Sans"/>
              </a:rPr>
              <a:t>Kerfriden</a:t>
            </a:r>
            <a:endParaRPr lang="fr-FR" dirty="0">
              <a:solidFill>
                <a:srgbClr val="2F48AD"/>
              </a:solidFill>
              <a:latin typeface="Nunito Sans"/>
            </a:endParaRPr>
          </a:p>
          <a:p>
            <a:pPr lvl="0"/>
            <a:r>
              <a:rPr lang="fr-FR" dirty="0" smtClean="0">
                <a:solidFill>
                  <a:srgbClr val="2F48AD"/>
                </a:solidFill>
                <a:latin typeface="Nunito Sans"/>
              </a:rPr>
              <a:t>Espace de réflexion éthique Bretagne (EREB)</a:t>
            </a:r>
            <a:endParaRPr lang="fr-FR" dirty="0">
              <a:solidFill>
                <a:srgbClr val="2F48AD"/>
              </a:solidFill>
              <a:latin typeface="Nunito Sans"/>
            </a:endParaRPr>
          </a:p>
          <a:p>
            <a:pPr lvl="0"/>
            <a:r>
              <a:rPr lang="fr-FR" dirty="0" smtClean="0">
                <a:solidFill>
                  <a:srgbClr val="2F48AD"/>
                </a:solidFill>
                <a:latin typeface="Nunito Sans"/>
              </a:rPr>
              <a:t>Contrat Local de Santé</a:t>
            </a:r>
          </a:p>
          <a:p>
            <a:pPr lvl="0"/>
            <a:endParaRPr lang="fr-FR" dirty="0" smtClean="0">
              <a:solidFill>
                <a:srgbClr val="2F48AD"/>
              </a:solidFill>
              <a:latin typeface="Nunito Sans"/>
            </a:endParaRPr>
          </a:p>
          <a:p>
            <a:pPr lvl="0"/>
            <a:r>
              <a:rPr lang="fr-FR" dirty="0" smtClean="0">
                <a:solidFill>
                  <a:srgbClr val="2F48AD"/>
                </a:solidFill>
                <a:latin typeface="Nunito Sans"/>
              </a:rPr>
              <a:t>A </a:t>
            </a:r>
            <a:r>
              <a:rPr lang="fr-FR" dirty="0">
                <a:solidFill>
                  <a:srgbClr val="2F48AD"/>
                </a:solidFill>
                <a:latin typeface="Nunito Sans"/>
              </a:rPr>
              <a:t>développer </a:t>
            </a:r>
            <a:r>
              <a:rPr lang="fr-FR" dirty="0" smtClean="0">
                <a:solidFill>
                  <a:srgbClr val="2F48AD"/>
                </a:solidFill>
                <a:latin typeface="Nunito Sans"/>
              </a:rPr>
              <a:t>: Professionnels </a:t>
            </a:r>
            <a:r>
              <a:rPr lang="fr-FR" dirty="0">
                <a:solidFill>
                  <a:srgbClr val="2F48AD"/>
                </a:solidFill>
                <a:latin typeface="Nunito Sans"/>
              </a:rPr>
              <a:t>de santé </a:t>
            </a:r>
            <a:r>
              <a:rPr lang="fr-FR" dirty="0" smtClean="0">
                <a:solidFill>
                  <a:srgbClr val="2F48AD"/>
                </a:solidFill>
                <a:latin typeface="Nunito Sans"/>
              </a:rPr>
              <a:t>libéraux, Associations d’usagers</a:t>
            </a:r>
            <a:endParaRPr lang="fr-FR" dirty="0">
              <a:solidFill>
                <a:srgbClr val="2F48AD"/>
              </a:solidFill>
              <a:latin typeface="Nunito Sans"/>
            </a:endParaRPr>
          </a:p>
          <a:p>
            <a:pPr lvl="0"/>
            <a:endParaRPr lang="fr-FR" sz="1100" dirty="0">
              <a:solidFill>
                <a:srgbClr val="2F48AD"/>
              </a:solidFill>
              <a:latin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37108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A5A12B-0EE3-F7BD-F074-F48CD24FE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099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700" dirty="0" smtClean="0">
                <a:latin typeface="Nunito Sans"/>
              </a:rPr>
              <a:t>Construction du projet</a:t>
            </a:r>
            <a:endParaRPr lang="fr-FR" sz="2700" dirty="0">
              <a:latin typeface="Nunito Sans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F52609B-2ABE-3474-28CC-DBAC735C4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2535"/>
            <a:ext cx="10515600" cy="49611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b="1" dirty="0" smtClean="0">
                <a:solidFill>
                  <a:srgbClr val="2F48AD"/>
                </a:solidFill>
                <a:latin typeface="Nunito Sans"/>
              </a:rPr>
              <a:t>De 2020 à 2022 </a:t>
            </a:r>
            <a:r>
              <a:rPr lang="fr-FR" sz="1800" b="1" dirty="0">
                <a:solidFill>
                  <a:srgbClr val="2F48AD"/>
                </a:solidFill>
                <a:latin typeface="Nunito Sans"/>
              </a:rPr>
              <a:t>: </a:t>
            </a:r>
            <a:r>
              <a:rPr lang="fr-FR" sz="1800" dirty="0" smtClean="0">
                <a:solidFill>
                  <a:srgbClr val="2F48AD"/>
                </a:solidFill>
                <a:latin typeface="Nunito Sans"/>
              </a:rPr>
              <a:t>Demande des acteurs du territoire et du CA, Charte de fonctionnement, Guide </a:t>
            </a:r>
            <a:r>
              <a:rPr lang="fr-FR" sz="1800" smtClean="0">
                <a:solidFill>
                  <a:srgbClr val="2F48AD"/>
                </a:solidFill>
                <a:latin typeface="Nunito Sans"/>
              </a:rPr>
              <a:t>de saisine.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800" dirty="0">
              <a:solidFill>
                <a:srgbClr val="2F48AD"/>
              </a:solidFill>
              <a:latin typeface="Nunito Sans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1800" b="1" dirty="0">
                <a:solidFill>
                  <a:srgbClr val="2F48AD"/>
                </a:solidFill>
                <a:latin typeface="Nunito Sans"/>
              </a:rPr>
              <a:t>Eté 2022</a:t>
            </a:r>
            <a:r>
              <a:rPr lang="fr-FR" sz="1800" dirty="0">
                <a:solidFill>
                  <a:srgbClr val="2F48AD"/>
                </a:solidFill>
                <a:latin typeface="Nunito Sans"/>
              </a:rPr>
              <a:t> : Appel à candidatures pour constituer l’Instance </a:t>
            </a:r>
            <a:r>
              <a:rPr lang="fr-FR" sz="1800" dirty="0" smtClean="0">
                <a:solidFill>
                  <a:srgbClr val="2F48AD"/>
                </a:solidFill>
                <a:latin typeface="Nunito Sans"/>
              </a:rPr>
              <a:t>Plénière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800" dirty="0">
              <a:solidFill>
                <a:srgbClr val="2F48AD"/>
              </a:solidFill>
              <a:latin typeface="Nunito Sans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1800" b="1" dirty="0">
                <a:solidFill>
                  <a:srgbClr val="2F48AD"/>
                </a:solidFill>
                <a:latin typeface="Nunito Sans"/>
              </a:rPr>
              <a:t>Octobre 2022</a:t>
            </a:r>
            <a:r>
              <a:rPr lang="fr-FR" sz="1800" dirty="0">
                <a:solidFill>
                  <a:srgbClr val="2F48AD"/>
                </a:solidFill>
                <a:latin typeface="Nunito Sans"/>
              </a:rPr>
              <a:t> : Validation de la composition de l’Instance Plénière par le COPIL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800" b="1" dirty="0" smtClean="0">
              <a:solidFill>
                <a:srgbClr val="2F48AD"/>
              </a:solidFill>
              <a:latin typeface="Nunito Sans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1800" b="1" dirty="0" smtClean="0">
                <a:solidFill>
                  <a:srgbClr val="2F48AD"/>
                </a:solidFill>
                <a:latin typeface="Nunito Sans"/>
              </a:rPr>
              <a:t>Décembre </a:t>
            </a:r>
            <a:r>
              <a:rPr lang="fr-FR" sz="1800" b="1" dirty="0">
                <a:solidFill>
                  <a:srgbClr val="2F48AD"/>
                </a:solidFill>
                <a:latin typeface="Nunito Sans"/>
              </a:rPr>
              <a:t>2022</a:t>
            </a:r>
            <a:r>
              <a:rPr lang="fr-FR" sz="1800" dirty="0">
                <a:solidFill>
                  <a:srgbClr val="2F48AD"/>
                </a:solidFill>
                <a:latin typeface="Nunito Sans"/>
              </a:rPr>
              <a:t> : Formation des membres du comité éthique et communication au </a:t>
            </a:r>
            <a:r>
              <a:rPr lang="fr-FR" sz="1800" dirty="0" smtClean="0">
                <a:solidFill>
                  <a:srgbClr val="2F48AD"/>
                </a:solidFill>
                <a:latin typeface="Nunito Sans"/>
              </a:rPr>
              <a:t>territoire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800" dirty="0">
              <a:solidFill>
                <a:srgbClr val="2F48AD"/>
              </a:solidFill>
              <a:latin typeface="Nunito Sans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1800" b="1" dirty="0">
                <a:solidFill>
                  <a:srgbClr val="2F48AD"/>
                </a:solidFill>
                <a:latin typeface="Nunito Sans"/>
              </a:rPr>
              <a:t>Janvier 2023</a:t>
            </a:r>
            <a:r>
              <a:rPr lang="fr-FR" sz="1800" dirty="0">
                <a:solidFill>
                  <a:srgbClr val="2F48AD"/>
                </a:solidFill>
                <a:latin typeface="Nunito Sans"/>
              </a:rPr>
              <a:t> : Lancement de l’Espace de Réflexion Ethique en </a:t>
            </a:r>
            <a:r>
              <a:rPr lang="fr-FR" sz="1800" dirty="0" smtClean="0">
                <a:solidFill>
                  <a:srgbClr val="2F48AD"/>
                </a:solidFill>
                <a:latin typeface="Nunito Sans"/>
              </a:rPr>
              <a:t>Cornouaille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800" dirty="0">
              <a:solidFill>
                <a:srgbClr val="2F48AD"/>
              </a:solidFill>
              <a:latin typeface="Nunito Sans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1800" b="1" dirty="0">
                <a:solidFill>
                  <a:srgbClr val="2F48AD"/>
                </a:solidFill>
                <a:latin typeface="Nunito Sans"/>
              </a:rPr>
              <a:t>Mars 2023 : </a:t>
            </a:r>
            <a:r>
              <a:rPr lang="fr-FR" sz="1800" dirty="0">
                <a:solidFill>
                  <a:srgbClr val="2F48AD"/>
                </a:solidFill>
                <a:latin typeface="Nunito Sans"/>
              </a:rPr>
              <a:t>Première Instance Plénière avec </a:t>
            </a:r>
            <a:r>
              <a:rPr lang="fr-FR" sz="1800" dirty="0" smtClean="0">
                <a:solidFill>
                  <a:srgbClr val="2F48AD"/>
                </a:solidFill>
                <a:latin typeface="Nunito Sans"/>
              </a:rPr>
              <a:t>consultante dans l’accompagnement d’espaces éthiques.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800" dirty="0" smtClean="0">
              <a:solidFill>
                <a:srgbClr val="2F48AD"/>
              </a:solidFill>
              <a:latin typeface="Nunito Sans"/>
            </a:endParaRPr>
          </a:p>
          <a:p>
            <a:pPr marL="971550" lvl="1" indent="-2857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  <a:latin typeface="Nunito Sans"/>
              </a:rPr>
              <a:t>Accompagnement au déploiement du projet, suivi et ajustement, bilan à 1 an de fonctionnement</a:t>
            </a:r>
          </a:p>
          <a:p>
            <a:pPr marL="971550" lvl="1" indent="-2857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  <a:latin typeface="Nunito Sans"/>
              </a:rPr>
              <a:t>Aide </a:t>
            </a:r>
            <a:r>
              <a:rPr lang="fr-FR" sz="1800" dirty="0">
                <a:solidFill>
                  <a:srgbClr val="2F48AD"/>
                </a:solidFill>
                <a:latin typeface="Nunito Sans"/>
              </a:rPr>
              <a:t>à la conception des outils (saisine, appels à candidature, …)</a:t>
            </a:r>
          </a:p>
          <a:p>
            <a:pPr marL="971550" lvl="1" indent="-2857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  <a:latin typeface="Nunito Sans"/>
              </a:rPr>
              <a:t>Réalisation d’une journée de </a:t>
            </a:r>
            <a:r>
              <a:rPr lang="fr-FR" sz="1800" dirty="0">
                <a:solidFill>
                  <a:srgbClr val="2F48AD"/>
                </a:solidFill>
                <a:latin typeface="Nunito Sans"/>
              </a:rPr>
              <a:t>formation des membres </a:t>
            </a:r>
            <a:r>
              <a:rPr lang="fr-FR" sz="1800" dirty="0" smtClean="0">
                <a:solidFill>
                  <a:srgbClr val="2F48AD"/>
                </a:solidFill>
                <a:latin typeface="Nunito Sans"/>
              </a:rPr>
              <a:t>(</a:t>
            </a:r>
            <a:r>
              <a:rPr lang="fr-FR" sz="1800" dirty="0">
                <a:solidFill>
                  <a:srgbClr val="2F48AD"/>
                </a:solidFill>
                <a:latin typeface="Nunito Sans"/>
              </a:rPr>
              <a:t>formation sur les concepts éthiques, exercices pratiques de mise en situation d’un comité éthique, expérimentation des outils, </a:t>
            </a:r>
            <a:r>
              <a:rPr lang="fr-FR" sz="1800" dirty="0" smtClean="0">
                <a:solidFill>
                  <a:srgbClr val="2F48AD"/>
                </a:solidFill>
                <a:latin typeface="Nunito Sans"/>
              </a:rPr>
              <a:t>…)</a:t>
            </a:r>
            <a:endParaRPr lang="fr-FR" sz="1800" dirty="0">
              <a:solidFill>
                <a:srgbClr val="2F48AD"/>
              </a:solidFill>
              <a:latin typeface="Nunito Sans"/>
            </a:endParaRP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47540A08-D123-3D86-F3B9-3FE5B08B84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83873" y="6182605"/>
            <a:ext cx="5150539" cy="554037"/>
          </a:xfrm>
        </p:spPr>
        <p:txBody>
          <a:bodyPr/>
          <a:lstStyle/>
          <a:p>
            <a:r>
              <a:rPr lang="fr-FR" dirty="0" smtClean="0"/>
              <a:t>Espace de Réflexion Éthique en Cornouaille, EREC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2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A5A12B-0EE3-F7BD-F074-F48CD24FE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241"/>
            <a:ext cx="10515600" cy="689952"/>
          </a:xfrm>
        </p:spPr>
        <p:txBody>
          <a:bodyPr>
            <a:normAutofit/>
          </a:bodyPr>
          <a:lstStyle/>
          <a:p>
            <a:pPr algn="ctr"/>
            <a:r>
              <a:rPr lang="fr-FR" sz="2700" dirty="0" smtClean="0">
                <a:latin typeface="Nunito Sans"/>
              </a:rPr>
              <a:t>Composition de l’instance : 36 titulaires + 12 suppléants</a:t>
            </a:r>
            <a:endParaRPr lang="fr-FR" sz="2700" dirty="0">
              <a:latin typeface="Nunito Sans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F52609B-2ABE-3474-28CC-DBAC735C4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8230"/>
            <a:ext cx="10515600" cy="4496644"/>
          </a:xfrm>
        </p:spPr>
        <p:txBody>
          <a:bodyPr numCol="2"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</a:rPr>
              <a:t>Membre </a:t>
            </a:r>
            <a:r>
              <a:rPr lang="fr-FR" sz="1800" dirty="0">
                <a:solidFill>
                  <a:srgbClr val="2F48AD"/>
                </a:solidFill>
              </a:rPr>
              <a:t>du </a:t>
            </a:r>
            <a:r>
              <a:rPr lang="fr-FR" sz="1800" dirty="0" smtClean="0">
                <a:solidFill>
                  <a:srgbClr val="2F48AD"/>
                </a:solidFill>
              </a:rPr>
              <a:t>CA </a:t>
            </a:r>
            <a:r>
              <a:rPr lang="fr-FR" sz="1800" dirty="0">
                <a:solidFill>
                  <a:srgbClr val="2F48AD"/>
                </a:solidFill>
              </a:rPr>
              <a:t>du </a:t>
            </a:r>
            <a:r>
              <a:rPr lang="fr-FR" sz="1800" dirty="0" smtClean="0">
                <a:solidFill>
                  <a:srgbClr val="2F48AD"/>
                </a:solidFill>
              </a:rPr>
              <a:t>dispositif porteur</a:t>
            </a:r>
            <a:endParaRPr lang="fr-FR" sz="1800" dirty="0">
              <a:solidFill>
                <a:srgbClr val="2F48AD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2F48AD"/>
                </a:solidFill>
              </a:rPr>
              <a:t>Représentant des </a:t>
            </a:r>
            <a:r>
              <a:rPr lang="fr-FR" sz="1800" dirty="0" smtClean="0">
                <a:solidFill>
                  <a:srgbClr val="2F48AD"/>
                </a:solidFill>
              </a:rPr>
              <a:t>usagers</a:t>
            </a:r>
            <a:endParaRPr lang="fr-FR" sz="1800" dirty="0">
              <a:solidFill>
                <a:srgbClr val="2F48AD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2F48AD"/>
                </a:solidFill>
              </a:rPr>
              <a:t>Directeur établissement sanitaire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2F48AD"/>
                </a:solidFill>
              </a:rPr>
              <a:t>Directeur d'EHPAD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2F48AD"/>
                </a:solidFill>
              </a:rPr>
              <a:t>Direction résidence services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</a:rPr>
              <a:t>Directeur </a:t>
            </a:r>
            <a:r>
              <a:rPr lang="fr-FR" sz="1800" dirty="0">
                <a:solidFill>
                  <a:srgbClr val="2F48AD"/>
                </a:solidFill>
              </a:rPr>
              <a:t>/ cadre secteur </a:t>
            </a:r>
            <a:r>
              <a:rPr lang="fr-FR" sz="1800" dirty="0" smtClean="0">
                <a:solidFill>
                  <a:srgbClr val="2F48AD"/>
                </a:solidFill>
              </a:rPr>
              <a:t>handicap</a:t>
            </a:r>
            <a:endParaRPr lang="fr-FR" sz="1800" dirty="0">
              <a:solidFill>
                <a:srgbClr val="2F48AD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</a:rPr>
              <a:t>Directeur </a:t>
            </a:r>
            <a:r>
              <a:rPr lang="fr-FR" sz="1800" dirty="0">
                <a:solidFill>
                  <a:srgbClr val="2F48AD"/>
                </a:solidFill>
              </a:rPr>
              <a:t>/ cadre / </a:t>
            </a:r>
            <a:r>
              <a:rPr lang="fr-FR" sz="1800" dirty="0" smtClean="0">
                <a:solidFill>
                  <a:srgbClr val="2F48AD"/>
                </a:solidFill>
              </a:rPr>
              <a:t>IDE secteur </a:t>
            </a:r>
            <a:r>
              <a:rPr lang="fr-FR" sz="1800" dirty="0">
                <a:solidFill>
                  <a:srgbClr val="2F48AD"/>
                </a:solidFill>
              </a:rPr>
              <a:t>santé </a:t>
            </a:r>
            <a:r>
              <a:rPr lang="fr-FR" sz="1800" dirty="0" smtClean="0">
                <a:solidFill>
                  <a:srgbClr val="2F48AD"/>
                </a:solidFill>
              </a:rPr>
              <a:t>mentale</a:t>
            </a:r>
            <a:endParaRPr lang="fr-FR" sz="1800" dirty="0">
              <a:solidFill>
                <a:srgbClr val="2F48AD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2F48AD"/>
                </a:solidFill>
              </a:rPr>
              <a:t>Cadre établissement </a:t>
            </a:r>
            <a:r>
              <a:rPr lang="fr-FR" sz="1800" dirty="0" smtClean="0">
                <a:solidFill>
                  <a:srgbClr val="2F48AD"/>
                </a:solidFill>
              </a:rPr>
              <a:t>sanitaire</a:t>
            </a:r>
            <a:endParaRPr lang="fr-FR" sz="1800" dirty="0">
              <a:solidFill>
                <a:srgbClr val="2F48AD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</a:rPr>
              <a:t>IDE libéraux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</a:rPr>
              <a:t>IDE </a:t>
            </a:r>
            <a:r>
              <a:rPr lang="fr-FR" sz="1800" dirty="0" err="1" smtClean="0">
                <a:solidFill>
                  <a:srgbClr val="2F48AD"/>
                </a:solidFill>
              </a:rPr>
              <a:t>asalée</a:t>
            </a:r>
            <a:endParaRPr lang="fr-FR" sz="1800" dirty="0">
              <a:solidFill>
                <a:srgbClr val="2F48AD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2F48AD"/>
                </a:solidFill>
              </a:rPr>
              <a:t>Médecin spécialiste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2F48AD"/>
                </a:solidFill>
              </a:rPr>
              <a:t>Médecin généraliste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2F48AD"/>
                </a:solidFill>
              </a:rPr>
              <a:t>CLIC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2F48AD"/>
                </a:solidFill>
              </a:rPr>
              <a:t>Coordinateur de parcours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2F48AD"/>
                </a:solidFill>
              </a:rPr>
              <a:t>Mandataire judiciaire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2F48AD"/>
                </a:solidFill>
              </a:rPr>
              <a:t>Centre de soins / SSIAD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2F48AD"/>
                </a:solidFill>
              </a:rPr>
              <a:t>Aide soignant / </a:t>
            </a:r>
            <a:r>
              <a:rPr lang="fr-FR" sz="1800" dirty="0" smtClean="0">
                <a:solidFill>
                  <a:srgbClr val="2F48AD"/>
                </a:solidFill>
              </a:rPr>
              <a:t>animateur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</a:rPr>
              <a:t>Responsable de secteur, Aide à domicile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</a:rPr>
              <a:t>Psychologue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</a:rPr>
              <a:t>Organisme de formation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</a:rPr>
              <a:t>Educateur spécialisé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</a:rPr>
              <a:t>Assistant de Service Social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</a:rPr>
              <a:t>Juriste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</a:rPr>
              <a:t>Sociologue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</a:rPr>
              <a:t>Philosophe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</a:rPr>
              <a:t>Membres du COPIL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</a:rPr>
              <a:t>Représentant du culte, Référent laïcité / citoyenneté</a:t>
            </a:r>
            <a:endParaRPr lang="fr-FR" sz="1800" dirty="0">
              <a:solidFill>
                <a:srgbClr val="2F48AD"/>
              </a:solidFill>
            </a:endParaRP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47540A08-D123-3D86-F3B9-3FE5B08B84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83873" y="6182605"/>
            <a:ext cx="5150539" cy="554037"/>
          </a:xfrm>
        </p:spPr>
        <p:txBody>
          <a:bodyPr/>
          <a:lstStyle/>
          <a:p>
            <a:r>
              <a:rPr lang="fr-FR" dirty="0" smtClean="0"/>
              <a:t>Espace de Réflexion Éthique en Cornouaille, EREC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22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A5A12B-0EE3-F7BD-F074-F48CD24FE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952"/>
          </a:xfrm>
        </p:spPr>
        <p:txBody>
          <a:bodyPr>
            <a:normAutofit/>
          </a:bodyPr>
          <a:lstStyle/>
          <a:p>
            <a:pPr algn="ctr"/>
            <a:r>
              <a:rPr lang="fr-FR" sz="2700" dirty="0" smtClean="0">
                <a:latin typeface="Nunito Sans"/>
              </a:rPr>
              <a:t>BILAN</a:t>
            </a:r>
            <a:endParaRPr lang="fr-FR" sz="2700" dirty="0">
              <a:latin typeface="Nunito Sans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F52609B-2ABE-3474-28CC-DBAC735C4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055078"/>
            <a:ext cx="10515600" cy="484857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1800" b="1" dirty="0" smtClean="0">
                <a:solidFill>
                  <a:srgbClr val="2F48AD"/>
                </a:solidFill>
              </a:rPr>
              <a:t>Instances plénières </a:t>
            </a:r>
            <a:r>
              <a:rPr lang="fr-FR" sz="1800" dirty="0" smtClean="0">
                <a:solidFill>
                  <a:srgbClr val="2F48AD"/>
                </a:solidFill>
              </a:rPr>
              <a:t>: 4/an dont 2 instances avec 2 saisines, une instance sans saisine (thématique </a:t>
            </a:r>
            <a:r>
              <a:rPr lang="fr-FR" sz="1800" dirty="0">
                <a:solidFill>
                  <a:srgbClr val="2F48AD"/>
                </a:solidFill>
              </a:rPr>
              <a:t>sur le consentement à </a:t>
            </a:r>
            <a:r>
              <a:rPr lang="fr-FR" sz="1800" dirty="0" smtClean="0">
                <a:solidFill>
                  <a:srgbClr val="2F48AD"/>
                </a:solidFill>
              </a:rPr>
              <a:t>l’accompagnement/l’aide)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800" dirty="0">
              <a:solidFill>
                <a:srgbClr val="2F48A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1800" b="1" dirty="0" smtClean="0">
                <a:solidFill>
                  <a:srgbClr val="2F48AD"/>
                </a:solidFill>
              </a:rPr>
              <a:t>Comités </a:t>
            </a:r>
            <a:r>
              <a:rPr lang="fr-FR" sz="1800" b="1" dirty="0">
                <a:solidFill>
                  <a:srgbClr val="2F48AD"/>
                </a:solidFill>
              </a:rPr>
              <a:t>restreints </a:t>
            </a:r>
            <a:r>
              <a:rPr lang="fr-FR" sz="1800" dirty="0" smtClean="0">
                <a:solidFill>
                  <a:srgbClr val="2F48AD"/>
                </a:solidFill>
              </a:rPr>
              <a:t>: 4/an pour préparer les instances plénières</a:t>
            </a:r>
            <a:endParaRPr lang="fr-FR" sz="1800" dirty="0">
              <a:solidFill>
                <a:srgbClr val="2F48AD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fr-FR" sz="1800" dirty="0" smtClean="0">
              <a:solidFill>
                <a:srgbClr val="2F48A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1800" b="1" dirty="0" smtClean="0">
                <a:solidFill>
                  <a:srgbClr val="2F48AD"/>
                </a:solidFill>
              </a:rPr>
              <a:t>Les </a:t>
            </a:r>
            <a:r>
              <a:rPr lang="fr-FR" sz="1800" b="1" dirty="0">
                <a:solidFill>
                  <a:srgbClr val="2F48AD"/>
                </a:solidFill>
              </a:rPr>
              <a:t>thématiques </a:t>
            </a:r>
            <a:r>
              <a:rPr lang="fr-FR" sz="1800" b="1" dirty="0" smtClean="0">
                <a:solidFill>
                  <a:srgbClr val="2F48AD"/>
                </a:solidFill>
              </a:rPr>
              <a:t>:</a:t>
            </a:r>
            <a:endParaRPr lang="fr-FR" sz="1800" b="1" dirty="0">
              <a:solidFill>
                <a:srgbClr val="2F48AD"/>
              </a:solidFill>
            </a:endParaRPr>
          </a:p>
          <a:p>
            <a:pPr marL="1028700" lvl="1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  <a:latin typeface="Nunito Sans"/>
              </a:rPr>
              <a:t>Pathologie </a:t>
            </a:r>
            <a:r>
              <a:rPr lang="fr-FR" sz="1800" dirty="0">
                <a:solidFill>
                  <a:srgbClr val="2F48AD"/>
                </a:solidFill>
                <a:latin typeface="Nunito Sans"/>
              </a:rPr>
              <a:t>korsakoff à domicile</a:t>
            </a:r>
          </a:p>
          <a:p>
            <a:pPr marL="1028700" lvl="1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2F48AD"/>
                </a:solidFill>
                <a:latin typeface="Nunito Sans"/>
              </a:rPr>
              <a:t>Comportement en </a:t>
            </a:r>
            <a:r>
              <a:rPr lang="fr-FR" sz="1800" dirty="0" err="1">
                <a:solidFill>
                  <a:srgbClr val="2F48AD"/>
                </a:solidFill>
                <a:latin typeface="Nunito Sans"/>
              </a:rPr>
              <a:t>Ehpad</a:t>
            </a:r>
            <a:endParaRPr lang="fr-FR" sz="1800" dirty="0">
              <a:solidFill>
                <a:srgbClr val="2F48AD"/>
              </a:solidFill>
              <a:latin typeface="Nunito Sans"/>
            </a:endParaRPr>
          </a:p>
          <a:p>
            <a:pPr marL="1028700" lvl="1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2F48AD"/>
                </a:solidFill>
                <a:latin typeface="Nunito Sans"/>
              </a:rPr>
              <a:t>Sortie inopinée en </a:t>
            </a:r>
            <a:r>
              <a:rPr lang="fr-FR" sz="1800" dirty="0" err="1">
                <a:solidFill>
                  <a:srgbClr val="2F48AD"/>
                </a:solidFill>
                <a:latin typeface="Nunito Sans"/>
              </a:rPr>
              <a:t>Ehpad</a:t>
            </a:r>
            <a:endParaRPr lang="fr-FR" sz="1800" dirty="0">
              <a:solidFill>
                <a:srgbClr val="2F48AD"/>
              </a:solidFill>
              <a:latin typeface="Nunito Sans"/>
            </a:endParaRPr>
          </a:p>
          <a:p>
            <a:pPr marL="1028700" lvl="1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2F48AD"/>
                </a:solidFill>
                <a:latin typeface="Nunito Sans"/>
              </a:rPr>
              <a:t>Refus de soin en </a:t>
            </a:r>
            <a:r>
              <a:rPr lang="fr-FR" sz="1800" dirty="0" err="1" smtClean="0">
                <a:solidFill>
                  <a:srgbClr val="2F48AD"/>
                </a:solidFill>
                <a:latin typeface="Nunito Sans"/>
              </a:rPr>
              <a:t>Ehpad</a:t>
            </a:r>
            <a:r>
              <a:rPr lang="fr-FR" sz="1800" dirty="0" smtClean="0">
                <a:solidFill>
                  <a:srgbClr val="2F48AD"/>
                </a:solidFill>
                <a:latin typeface="Nunito Sans"/>
              </a:rPr>
              <a:t>, à domicile</a:t>
            </a:r>
            <a:endParaRPr lang="fr-FR" sz="1800" dirty="0">
              <a:solidFill>
                <a:srgbClr val="2F48AD"/>
              </a:solidFill>
              <a:latin typeface="Nunito Sans"/>
            </a:endParaRPr>
          </a:p>
          <a:p>
            <a:pPr marL="1028700" lvl="1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  <a:latin typeface="Nunito Sans"/>
              </a:rPr>
              <a:t>Consommation d’alcool en </a:t>
            </a:r>
            <a:r>
              <a:rPr lang="fr-FR" sz="1800" dirty="0" err="1" smtClean="0">
                <a:solidFill>
                  <a:srgbClr val="2F48AD"/>
                </a:solidFill>
                <a:latin typeface="Nunito Sans"/>
              </a:rPr>
              <a:t>Ehpad</a:t>
            </a:r>
            <a:endParaRPr lang="fr-FR" sz="1800" dirty="0">
              <a:solidFill>
                <a:srgbClr val="2F48AD"/>
              </a:solidFill>
              <a:latin typeface="Nunito Sans"/>
            </a:endParaRPr>
          </a:p>
          <a:p>
            <a:pPr marL="1028700" lvl="1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  <a:latin typeface="Nunito Sans"/>
              </a:rPr>
              <a:t>Symptôme de Diogène chez une personnes âgée à domicile</a:t>
            </a:r>
            <a:endParaRPr lang="fr-FR" sz="1800" dirty="0">
              <a:solidFill>
                <a:srgbClr val="2F48AD"/>
              </a:solidFill>
              <a:latin typeface="Nunito Sans"/>
            </a:endParaRPr>
          </a:p>
          <a:p>
            <a:pPr marL="1028700" lvl="1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  <a:latin typeface="Nunito Sans"/>
              </a:rPr>
              <a:t>Relation amoureuse aide à domicile-personne accompagnée</a:t>
            </a:r>
            <a:endParaRPr lang="fr-FR" sz="1800" dirty="0">
              <a:solidFill>
                <a:srgbClr val="2F48AD"/>
              </a:solidFill>
              <a:latin typeface="Nunito Sans"/>
            </a:endParaRPr>
          </a:p>
          <a:p>
            <a:pPr marL="1028700" lvl="1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  <a:latin typeface="Nunito Sans"/>
              </a:rPr>
              <a:t>Maladie incurable en CHRS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800" dirty="0" smtClean="0">
              <a:solidFill>
                <a:srgbClr val="2F48AD"/>
              </a:solidFill>
              <a:latin typeface="Nunito Sans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1800" b="1" dirty="0" smtClean="0">
                <a:solidFill>
                  <a:srgbClr val="2F48AD"/>
                </a:solidFill>
                <a:latin typeface="Nunito Sans"/>
              </a:rPr>
              <a:t>Orientation </a:t>
            </a:r>
            <a:r>
              <a:rPr lang="fr-FR" sz="1800" b="1" dirty="0">
                <a:solidFill>
                  <a:srgbClr val="2F48AD"/>
                </a:solidFill>
                <a:latin typeface="Nunito Sans"/>
              </a:rPr>
              <a:t>du </a:t>
            </a:r>
            <a:r>
              <a:rPr lang="fr-FR" sz="1800" b="1" dirty="0" smtClean="0">
                <a:solidFill>
                  <a:srgbClr val="2F48AD"/>
                </a:solidFill>
                <a:latin typeface="Nunito Sans"/>
              </a:rPr>
              <a:t>Plan régional de santé </a:t>
            </a:r>
            <a:r>
              <a:rPr lang="fr-FR" sz="1800" dirty="0">
                <a:solidFill>
                  <a:srgbClr val="2F48AD"/>
                </a:solidFill>
                <a:latin typeface="Nunito Sans"/>
              </a:rPr>
              <a:t>de l’ARS Bretagne </a:t>
            </a:r>
            <a:r>
              <a:rPr lang="fr-FR" sz="1800" dirty="0" smtClean="0">
                <a:solidFill>
                  <a:srgbClr val="2F48AD"/>
                </a:solidFill>
                <a:latin typeface="Nunito Sans"/>
              </a:rPr>
              <a:t>: </a:t>
            </a:r>
            <a:r>
              <a:rPr lang="fr-FR" sz="1800" dirty="0">
                <a:solidFill>
                  <a:srgbClr val="2F48AD"/>
                </a:solidFill>
                <a:latin typeface="Nunito Sans"/>
              </a:rPr>
              <a:t>volonté de créer des espaces locaux d’éthique en complémentarité avec l’Espace </a:t>
            </a:r>
            <a:r>
              <a:rPr lang="fr-FR" sz="1800" dirty="0" smtClean="0">
                <a:solidFill>
                  <a:srgbClr val="2F48AD"/>
                </a:solidFill>
                <a:latin typeface="Nunito Sans"/>
              </a:rPr>
              <a:t>régional.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fr-FR" dirty="0">
              <a:solidFill>
                <a:srgbClr val="2F48AD"/>
              </a:solidFill>
            </a:endParaRP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47540A08-D123-3D86-F3B9-3FE5B08B84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83873" y="6182605"/>
            <a:ext cx="5150539" cy="554037"/>
          </a:xfrm>
        </p:spPr>
        <p:txBody>
          <a:bodyPr/>
          <a:lstStyle/>
          <a:p>
            <a:r>
              <a:rPr lang="fr-FR" dirty="0" smtClean="0"/>
              <a:t>Espace de Réflexion Éthique en Cornouaille, EREC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0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F52609B-2ABE-3474-28CC-DBAC735C4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938" y="1328359"/>
            <a:ext cx="10832124" cy="453786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1800" b="1" dirty="0" smtClean="0">
                <a:solidFill>
                  <a:srgbClr val="2F48AD"/>
                </a:solidFill>
              </a:rPr>
              <a:t>Enquête </a:t>
            </a:r>
            <a:r>
              <a:rPr lang="fr-FR" sz="1800" b="1" dirty="0">
                <a:solidFill>
                  <a:srgbClr val="2F48AD"/>
                </a:solidFill>
              </a:rPr>
              <a:t>de satisfaction des </a:t>
            </a:r>
            <a:r>
              <a:rPr lang="fr-FR" sz="1800" b="1" dirty="0" smtClean="0">
                <a:solidFill>
                  <a:srgbClr val="2F48AD"/>
                </a:solidFill>
              </a:rPr>
              <a:t>saisisseurs</a:t>
            </a:r>
            <a:r>
              <a:rPr lang="fr-FR" sz="1800" b="1" dirty="0">
                <a:solidFill>
                  <a:srgbClr val="2F48AD"/>
                </a:solidFill>
              </a:rPr>
              <a:t> 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</a:rPr>
              <a:t>Atouts : pluridisciplinarité </a:t>
            </a:r>
            <a:r>
              <a:rPr lang="fr-FR" sz="1800" dirty="0">
                <a:solidFill>
                  <a:srgbClr val="2F48AD"/>
                </a:solidFill>
              </a:rPr>
              <a:t>des </a:t>
            </a:r>
            <a:r>
              <a:rPr lang="fr-FR" sz="1800" dirty="0" smtClean="0">
                <a:solidFill>
                  <a:srgbClr val="2F48AD"/>
                </a:solidFill>
              </a:rPr>
              <a:t>membres, présence des saisisseurs, impartialité, compte-rendu</a:t>
            </a:r>
            <a:endParaRPr lang="fr-FR" sz="1800" dirty="0">
              <a:solidFill>
                <a:srgbClr val="2F48AD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</a:rPr>
              <a:t>Effets : prise </a:t>
            </a:r>
            <a:r>
              <a:rPr lang="fr-FR" sz="1800" dirty="0">
                <a:solidFill>
                  <a:srgbClr val="2F48AD"/>
                </a:solidFill>
              </a:rPr>
              <a:t>de conscience </a:t>
            </a:r>
            <a:r>
              <a:rPr lang="fr-FR" sz="1800" dirty="0" smtClean="0">
                <a:solidFill>
                  <a:srgbClr val="2F48AD"/>
                </a:solidFill>
              </a:rPr>
              <a:t>et </a:t>
            </a:r>
            <a:r>
              <a:rPr lang="fr-FR" sz="1800" dirty="0">
                <a:solidFill>
                  <a:srgbClr val="2F48AD"/>
                </a:solidFill>
              </a:rPr>
              <a:t>recul </a:t>
            </a:r>
            <a:r>
              <a:rPr lang="fr-FR" sz="1800" dirty="0" smtClean="0">
                <a:solidFill>
                  <a:srgbClr val="2F48AD"/>
                </a:solidFill>
              </a:rPr>
              <a:t>salutaire. Membres « distanciés », </a:t>
            </a:r>
            <a:r>
              <a:rPr lang="fr-FR" sz="1800" dirty="0">
                <a:solidFill>
                  <a:srgbClr val="2F48AD"/>
                </a:solidFill>
              </a:rPr>
              <a:t>ce qui facilite la mise en action </a:t>
            </a:r>
            <a:r>
              <a:rPr lang="fr-FR" sz="1800" dirty="0" smtClean="0">
                <a:solidFill>
                  <a:srgbClr val="2F48AD"/>
                </a:solidFill>
              </a:rPr>
              <a:t>ensuite</a:t>
            </a:r>
            <a:endParaRPr lang="fr-FR" sz="1800" dirty="0">
              <a:solidFill>
                <a:srgbClr val="2F48AD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</a:rPr>
              <a:t>Point de vigilance : risque de confusion avec l’analyse </a:t>
            </a:r>
            <a:r>
              <a:rPr lang="fr-FR" sz="1800" dirty="0">
                <a:solidFill>
                  <a:srgbClr val="2F48AD"/>
                </a:solidFill>
              </a:rPr>
              <a:t>de pratique, </a:t>
            </a:r>
            <a:r>
              <a:rPr lang="fr-FR" sz="1800" dirty="0" smtClean="0">
                <a:solidFill>
                  <a:srgbClr val="2F48AD"/>
                </a:solidFill>
              </a:rPr>
              <a:t>respect </a:t>
            </a:r>
            <a:r>
              <a:rPr lang="fr-FR" sz="1800" dirty="0">
                <a:solidFill>
                  <a:srgbClr val="2F48AD"/>
                </a:solidFill>
              </a:rPr>
              <a:t>du principe de la non subsidiarité de </a:t>
            </a:r>
            <a:r>
              <a:rPr lang="fr-FR" sz="1800" dirty="0" smtClean="0">
                <a:solidFill>
                  <a:srgbClr val="2F48AD"/>
                </a:solidFill>
              </a:rPr>
              <a:t>l’EREC</a:t>
            </a:r>
            <a:endParaRPr lang="fr-FR" sz="1800" dirty="0">
              <a:solidFill>
                <a:srgbClr val="2F48A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800" dirty="0">
              <a:solidFill>
                <a:srgbClr val="2F48AD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1800" b="1" dirty="0">
                <a:solidFill>
                  <a:srgbClr val="2F48AD"/>
                </a:solidFill>
              </a:rPr>
              <a:t>E</a:t>
            </a:r>
            <a:r>
              <a:rPr lang="fr-FR" sz="1800" b="1" dirty="0" smtClean="0">
                <a:solidFill>
                  <a:srgbClr val="2F48AD"/>
                </a:solidFill>
              </a:rPr>
              <a:t>nquête de satisfaction des membres :</a:t>
            </a:r>
            <a:endParaRPr lang="fr-FR" sz="1800" b="1" dirty="0">
              <a:solidFill>
                <a:srgbClr val="2F48AD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</a:rPr>
              <a:t>Bienveillance, écoute, </a:t>
            </a:r>
            <a:r>
              <a:rPr lang="fr-FR" sz="1800" dirty="0">
                <a:solidFill>
                  <a:srgbClr val="2F48AD"/>
                </a:solidFill>
              </a:rPr>
              <a:t>respect </a:t>
            </a:r>
            <a:r>
              <a:rPr lang="fr-FR" sz="1800" dirty="0" smtClean="0">
                <a:solidFill>
                  <a:srgbClr val="2F48AD"/>
                </a:solidFill>
              </a:rPr>
              <a:t>mutuel, impartialité, et parole bien répartie</a:t>
            </a:r>
            <a:endParaRPr lang="fr-FR" sz="1800" dirty="0">
              <a:solidFill>
                <a:srgbClr val="2F48AD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</a:rPr>
              <a:t>Fonctionnement </a:t>
            </a:r>
            <a:r>
              <a:rPr lang="fr-FR" sz="1800" dirty="0">
                <a:solidFill>
                  <a:srgbClr val="2F48AD"/>
                </a:solidFill>
              </a:rPr>
              <a:t>des </a:t>
            </a:r>
            <a:r>
              <a:rPr lang="fr-FR" sz="1800" dirty="0" smtClean="0">
                <a:solidFill>
                  <a:srgbClr val="2F48AD"/>
                </a:solidFill>
              </a:rPr>
              <a:t>instances (</a:t>
            </a:r>
            <a:r>
              <a:rPr lang="fr-FR" sz="1800" dirty="0">
                <a:solidFill>
                  <a:srgbClr val="2F48AD"/>
                </a:solidFill>
              </a:rPr>
              <a:t>organisation, animation, complémentarité des </a:t>
            </a:r>
            <a:r>
              <a:rPr lang="fr-FR" sz="1800" dirty="0" smtClean="0">
                <a:solidFill>
                  <a:srgbClr val="2F48AD"/>
                </a:solidFill>
              </a:rPr>
              <a:t>profils)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2F48AD"/>
                </a:solidFill>
              </a:rPr>
              <a:t>EREC reconnu sur le territoire (1 saisine / mois en 2025)</a:t>
            </a:r>
            <a:endParaRPr lang="fr-FR" sz="1800" dirty="0">
              <a:solidFill>
                <a:srgbClr val="2F48AD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srgbClr val="2F48AD"/>
                </a:solidFill>
              </a:rPr>
              <a:t>Suggestions d’amélioration :</a:t>
            </a:r>
          </a:p>
          <a:p>
            <a:pPr marL="1028700" lvl="1" indent="-342900" algn="just">
              <a:lnSpc>
                <a:spcPct val="100000"/>
              </a:lnSpc>
              <a:spcBef>
                <a:spcPts val="0"/>
              </a:spcBef>
            </a:pPr>
            <a:r>
              <a:rPr lang="fr-FR" sz="1800" dirty="0" smtClean="0">
                <a:solidFill>
                  <a:srgbClr val="2F48AD"/>
                </a:solidFill>
                <a:latin typeface="Nunito Sans"/>
              </a:rPr>
              <a:t>Grille </a:t>
            </a:r>
            <a:r>
              <a:rPr lang="fr-FR" sz="1800" dirty="0">
                <a:solidFill>
                  <a:srgbClr val="2F48AD"/>
                </a:solidFill>
                <a:latin typeface="Nunito Sans"/>
              </a:rPr>
              <a:t>d’analyse et de lecture </a:t>
            </a:r>
            <a:r>
              <a:rPr lang="fr-FR" sz="1800" dirty="0" smtClean="0">
                <a:solidFill>
                  <a:srgbClr val="2F48AD"/>
                </a:solidFill>
                <a:latin typeface="Nunito Sans"/>
              </a:rPr>
              <a:t>afin de structurer et faciliter les </a:t>
            </a:r>
            <a:r>
              <a:rPr lang="fr-FR" sz="1800" dirty="0">
                <a:solidFill>
                  <a:srgbClr val="2F48AD"/>
                </a:solidFill>
                <a:latin typeface="Nunito Sans"/>
              </a:rPr>
              <a:t>échanges. </a:t>
            </a:r>
          </a:p>
          <a:p>
            <a:pPr marL="1028700" lvl="1" indent="-342900" algn="just">
              <a:lnSpc>
                <a:spcPct val="100000"/>
              </a:lnSpc>
              <a:spcBef>
                <a:spcPts val="0"/>
              </a:spcBef>
            </a:pPr>
            <a:r>
              <a:rPr lang="fr-FR" sz="1800" dirty="0" smtClean="0">
                <a:solidFill>
                  <a:srgbClr val="2F48AD"/>
                </a:solidFill>
                <a:latin typeface="Nunito Sans"/>
              </a:rPr>
              <a:t>Thématique « vie </a:t>
            </a:r>
            <a:r>
              <a:rPr lang="fr-FR" sz="1800" dirty="0">
                <a:solidFill>
                  <a:srgbClr val="2F48AD"/>
                </a:solidFill>
                <a:latin typeface="Nunito Sans"/>
              </a:rPr>
              <a:t>affective et </a:t>
            </a:r>
            <a:r>
              <a:rPr lang="fr-FR" sz="1800" dirty="0" smtClean="0">
                <a:solidFill>
                  <a:srgbClr val="2F48AD"/>
                </a:solidFill>
                <a:latin typeface="Nunito Sans"/>
              </a:rPr>
              <a:t>sexuelle » des </a:t>
            </a:r>
            <a:r>
              <a:rPr lang="fr-FR" sz="1800" dirty="0">
                <a:solidFill>
                  <a:srgbClr val="2F48AD"/>
                </a:solidFill>
                <a:latin typeface="Nunito Sans"/>
              </a:rPr>
              <a:t>personnes </a:t>
            </a:r>
            <a:r>
              <a:rPr lang="fr-FR" sz="1800" dirty="0" smtClean="0">
                <a:solidFill>
                  <a:srgbClr val="2F48AD"/>
                </a:solidFill>
                <a:latin typeface="Nunito Sans"/>
              </a:rPr>
              <a:t>vulnérables</a:t>
            </a:r>
            <a:endParaRPr lang="fr-FR" sz="1800" dirty="0">
              <a:solidFill>
                <a:srgbClr val="2F48AD"/>
              </a:solidFill>
              <a:latin typeface="Nunito Sans"/>
            </a:endParaRP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47540A08-D123-3D86-F3B9-3FE5B08B84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83873" y="6182605"/>
            <a:ext cx="5150539" cy="554037"/>
          </a:xfrm>
        </p:spPr>
        <p:txBody>
          <a:bodyPr/>
          <a:lstStyle/>
          <a:p>
            <a:r>
              <a:rPr lang="fr-FR" dirty="0" smtClean="0"/>
              <a:t>Espace de Réflexion Éthique en Cornouaille, EREC</a:t>
            </a: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EA5A12B-0EE3-F7BD-F074-F48CD24FE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2665"/>
          </a:xfrm>
        </p:spPr>
        <p:txBody>
          <a:bodyPr>
            <a:noAutofit/>
          </a:bodyPr>
          <a:lstStyle/>
          <a:p>
            <a:pPr algn="ctr"/>
            <a:r>
              <a:rPr lang="fr-FR" sz="2700" dirty="0" smtClean="0">
                <a:latin typeface="Nunito Sans"/>
              </a:rPr>
              <a:t>BILAN - enquête de satisfaction</a:t>
            </a:r>
            <a:endParaRPr lang="fr-FR" sz="2700" dirty="0">
              <a:latin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342892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1036</Words>
  <Application>Microsoft Office PowerPoint</Application>
  <PresentationFormat>Grand écran</PresentationFormat>
  <Paragraphs>162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Courier New</vt:lpstr>
      <vt:lpstr>Nunito Sans</vt:lpstr>
      <vt:lpstr>Thème Office</vt:lpstr>
      <vt:lpstr>Conception personnalisée</vt:lpstr>
      <vt:lpstr>Espace de Réflexion Éthique en Cornouaille (EREC)</vt:lpstr>
      <vt:lpstr>Mise en situation d’un espace de réflexion éthique</vt:lpstr>
      <vt:lpstr>Mise en situation d’un espace de réflexion éthique</vt:lpstr>
      <vt:lpstr>Présentation de l’Espace de Réflexion Éthique en Cornouaille</vt:lpstr>
      <vt:lpstr>Présentation de l’Espace de Réflexion Éthique en Cornouaille</vt:lpstr>
      <vt:lpstr>Construction du projet</vt:lpstr>
      <vt:lpstr>Composition de l’instance : 36 titulaires + 12 suppléants</vt:lpstr>
      <vt:lpstr>BILAN</vt:lpstr>
      <vt:lpstr>BILAN - enquête de satisfaction</vt:lpstr>
      <vt:lpstr>Présentation PowerPoint</vt:lpstr>
      <vt:lpstr>    échanges et discussion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Marine Steinmann</dc:creator>
  <cp:lastModifiedBy>ASC-9</cp:lastModifiedBy>
  <cp:revision>50</cp:revision>
  <cp:lastPrinted>2025-08-05T12:03:36Z</cp:lastPrinted>
  <dcterms:created xsi:type="dcterms:W3CDTF">2025-07-17T11:57:50Z</dcterms:created>
  <dcterms:modified xsi:type="dcterms:W3CDTF">2025-09-09T08:22:28Z</dcterms:modified>
</cp:coreProperties>
</file>